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4.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5.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6.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 id="2147483673" r:id="rId2"/>
    <p:sldMasterId id="2147483699" r:id="rId3"/>
    <p:sldMasterId id="2147483724" r:id="rId4"/>
    <p:sldMasterId id="2147483800" r:id="rId5"/>
    <p:sldMasterId id="2147483812" r:id="rId6"/>
    <p:sldMasterId id="2147483824" r:id="rId7"/>
  </p:sldMasterIdLst>
  <p:notesMasterIdLst>
    <p:notesMasterId r:id="rId123"/>
  </p:notesMasterIdLst>
  <p:sldIdLst>
    <p:sldId id="11469" r:id="rId8"/>
    <p:sldId id="311" r:id="rId9"/>
    <p:sldId id="888" r:id="rId10"/>
    <p:sldId id="889" r:id="rId11"/>
    <p:sldId id="642" r:id="rId12"/>
    <p:sldId id="13111" r:id="rId13"/>
    <p:sldId id="848" r:id="rId14"/>
    <p:sldId id="644" r:id="rId15"/>
    <p:sldId id="11375" r:id="rId16"/>
    <p:sldId id="649" r:id="rId17"/>
    <p:sldId id="11378" r:id="rId18"/>
    <p:sldId id="11379" r:id="rId19"/>
    <p:sldId id="11382" r:id="rId20"/>
    <p:sldId id="10854" r:id="rId21"/>
    <p:sldId id="11377" r:id="rId22"/>
    <p:sldId id="11381" r:id="rId23"/>
    <p:sldId id="11376" r:id="rId24"/>
    <p:sldId id="11215" r:id="rId25"/>
    <p:sldId id="11470" r:id="rId26"/>
    <p:sldId id="11471" r:id="rId27"/>
    <p:sldId id="11472" r:id="rId28"/>
    <p:sldId id="11473" r:id="rId29"/>
    <p:sldId id="11474" r:id="rId30"/>
    <p:sldId id="11475" r:id="rId31"/>
    <p:sldId id="11476" r:id="rId32"/>
    <p:sldId id="12782" r:id="rId33"/>
    <p:sldId id="12783" r:id="rId34"/>
    <p:sldId id="12784" r:id="rId35"/>
    <p:sldId id="12785" r:id="rId36"/>
    <p:sldId id="10531" r:id="rId37"/>
    <p:sldId id="13042" r:id="rId38"/>
    <p:sldId id="12786" r:id="rId39"/>
    <p:sldId id="12787" r:id="rId40"/>
    <p:sldId id="12788" r:id="rId41"/>
    <p:sldId id="12789" r:id="rId42"/>
    <p:sldId id="12790" r:id="rId43"/>
    <p:sldId id="12791" r:id="rId44"/>
    <p:sldId id="12792" r:id="rId45"/>
    <p:sldId id="12793" r:id="rId46"/>
    <p:sldId id="13103" r:id="rId47"/>
    <p:sldId id="13112" r:id="rId48"/>
    <p:sldId id="13104" r:id="rId49"/>
    <p:sldId id="13105" r:id="rId50"/>
    <p:sldId id="13106" r:id="rId51"/>
    <p:sldId id="13107" r:id="rId52"/>
    <p:sldId id="13108" r:id="rId53"/>
    <p:sldId id="11490" r:id="rId54"/>
    <p:sldId id="13043" r:id="rId55"/>
    <p:sldId id="13044" r:id="rId56"/>
    <p:sldId id="13045" r:id="rId57"/>
    <p:sldId id="13046" r:id="rId58"/>
    <p:sldId id="13047" r:id="rId59"/>
    <p:sldId id="13048" r:id="rId60"/>
    <p:sldId id="13049" r:id="rId61"/>
    <p:sldId id="13050" r:id="rId62"/>
    <p:sldId id="13051" r:id="rId63"/>
    <p:sldId id="13052" r:id="rId64"/>
    <p:sldId id="13053" r:id="rId65"/>
    <p:sldId id="13054" r:id="rId66"/>
    <p:sldId id="13055" r:id="rId67"/>
    <p:sldId id="13056" r:id="rId68"/>
    <p:sldId id="13057" r:id="rId69"/>
    <p:sldId id="13073" r:id="rId70"/>
    <p:sldId id="13074" r:id="rId71"/>
    <p:sldId id="13076" r:id="rId72"/>
    <p:sldId id="13077" r:id="rId73"/>
    <p:sldId id="11510" r:id="rId74"/>
    <p:sldId id="13075" r:id="rId75"/>
    <p:sldId id="13078" r:id="rId76"/>
    <p:sldId id="13079" r:id="rId77"/>
    <p:sldId id="13080" r:id="rId78"/>
    <p:sldId id="13081" r:id="rId79"/>
    <p:sldId id="13082" r:id="rId80"/>
    <p:sldId id="13083" r:id="rId81"/>
    <p:sldId id="13084" r:id="rId82"/>
    <p:sldId id="13085" r:id="rId83"/>
    <p:sldId id="13086" r:id="rId84"/>
    <p:sldId id="13087" r:id="rId85"/>
    <p:sldId id="11531" r:id="rId86"/>
    <p:sldId id="13058" r:id="rId87"/>
    <p:sldId id="13059" r:id="rId88"/>
    <p:sldId id="13060" r:id="rId89"/>
    <p:sldId id="13061" r:id="rId90"/>
    <p:sldId id="13062" r:id="rId91"/>
    <p:sldId id="13063" r:id="rId92"/>
    <p:sldId id="13064" r:id="rId93"/>
    <p:sldId id="13065" r:id="rId94"/>
    <p:sldId id="13066" r:id="rId95"/>
    <p:sldId id="13067" r:id="rId96"/>
    <p:sldId id="13068" r:id="rId97"/>
    <p:sldId id="13069" r:id="rId98"/>
    <p:sldId id="13070" r:id="rId99"/>
    <p:sldId id="13071" r:id="rId100"/>
    <p:sldId id="13072" r:id="rId101"/>
    <p:sldId id="11551" r:id="rId102"/>
    <p:sldId id="13088" r:id="rId103"/>
    <p:sldId id="13089" r:id="rId104"/>
    <p:sldId id="13090" r:id="rId105"/>
    <p:sldId id="13091" r:id="rId106"/>
    <p:sldId id="13092" r:id="rId107"/>
    <p:sldId id="13093" r:id="rId108"/>
    <p:sldId id="13094" r:id="rId109"/>
    <p:sldId id="13095" r:id="rId110"/>
    <p:sldId id="13096" r:id="rId111"/>
    <p:sldId id="13097" r:id="rId112"/>
    <p:sldId id="13098" r:id="rId113"/>
    <p:sldId id="13099" r:id="rId114"/>
    <p:sldId id="13100" r:id="rId115"/>
    <p:sldId id="13101" r:id="rId116"/>
    <p:sldId id="13102" r:id="rId117"/>
    <p:sldId id="13109" r:id="rId118"/>
    <p:sldId id="13110" r:id="rId119"/>
    <p:sldId id="373" r:id="rId120"/>
    <p:sldId id="681" r:id="rId121"/>
    <p:sldId id="622" r:id="rId122"/>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ma" initials="h" lastIdx="1" clrIdx="0">
    <p:extLst>
      <p:ext uri="{19B8F6BF-5375-455C-9EA6-DF929625EA0E}">
        <p15:presenceInfo xmlns:p15="http://schemas.microsoft.com/office/powerpoint/2012/main" userId="hi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50A3A7"/>
    <a:srgbClr val="137277"/>
    <a:srgbClr val="7F7F7F"/>
    <a:srgbClr val="FFFFFF"/>
    <a:srgbClr val="BCBCBC"/>
    <a:srgbClr val="0057A2"/>
    <a:srgbClr val="993300"/>
    <a:srgbClr val="FF993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23" autoAdjust="0"/>
    <p:restoredTop sz="94061" autoAdjust="0"/>
  </p:normalViewPr>
  <p:slideViewPr>
    <p:cSldViewPr snapToGrid="0">
      <p:cViewPr varScale="1">
        <p:scale>
          <a:sx n="66" d="100"/>
          <a:sy n="66" d="100"/>
        </p:scale>
        <p:origin x="816" y="90"/>
      </p:cViewPr>
      <p:guideLst>
        <p:guide orient="horz" pos="3680"/>
        <p:guide pos="3840"/>
      </p:guideLst>
    </p:cSldViewPr>
  </p:slideViewPr>
  <p:notesTextViewPr>
    <p:cViewPr>
      <p:scale>
        <a:sx n="1" d="1"/>
        <a:sy n="1" d="1"/>
      </p:scale>
      <p:origin x="0" y="-516"/>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notesMaster" Target="notesMasters/notesMaster1.xml"/><Relationship Id="rId128"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commentAuthors" Target="commentAuthors.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theme" Target="theme/theme1.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4" Type="http://schemas.openxmlformats.org/officeDocument/2006/relationships/slideMaster" Target="slideMasters/slideMaster4.xml"/><Relationship Id="rId9"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9/6/2026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3424692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20</a:t>
            </a:fld>
            <a:endParaRPr lang="en-US"/>
          </a:p>
        </p:txBody>
      </p:sp>
    </p:spTree>
    <p:extLst>
      <p:ext uri="{BB962C8B-B14F-4D97-AF65-F5344CB8AC3E}">
        <p14:creationId xmlns:p14="http://schemas.microsoft.com/office/powerpoint/2010/main" val="2796530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2694965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1484221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420382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1311034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A33F3849-19AC-1FC4-8598-7FE05E3B2BD2}"/>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5CCD7C83-067F-DAD6-2882-BADD4CF73D00}"/>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CE9A4ED6-9175-64D3-8C0C-EA419962BA62}"/>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747465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32</a:t>
            </a:fld>
            <a:endParaRPr lang="en-US"/>
          </a:p>
        </p:txBody>
      </p:sp>
    </p:spTree>
    <p:extLst>
      <p:ext uri="{BB962C8B-B14F-4D97-AF65-F5344CB8AC3E}">
        <p14:creationId xmlns:p14="http://schemas.microsoft.com/office/powerpoint/2010/main" val="1067331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23980200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36</a:t>
            </a:fld>
            <a:endParaRPr lang="en-US"/>
          </a:p>
        </p:txBody>
      </p:sp>
    </p:spTree>
    <p:extLst>
      <p:ext uri="{BB962C8B-B14F-4D97-AF65-F5344CB8AC3E}">
        <p14:creationId xmlns:p14="http://schemas.microsoft.com/office/powerpoint/2010/main" val="608644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1823373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a:t>
            </a:fld>
            <a:endParaRPr lang="en-US"/>
          </a:p>
        </p:txBody>
      </p:sp>
    </p:spTree>
    <p:extLst>
      <p:ext uri="{BB962C8B-B14F-4D97-AF65-F5344CB8AC3E}">
        <p14:creationId xmlns:p14="http://schemas.microsoft.com/office/powerpoint/2010/main" val="863574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35058817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1510569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44</a:t>
            </a:fld>
            <a:endParaRPr lang="en-US"/>
          </a:p>
        </p:txBody>
      </p:sp>
    </p:spTree>
    <p:extLst>
      <p:ext uri="{BB962C8B-B14F-4D97-AF65-F5344CB8AC3E}">
        <p14:creationId xmlns:p14="http://schemas.microsoft.com/office/powerpoint/2010/main" val="26100329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16234904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179557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48</a:t>
            </a:fld>
            <a:endParaRPr lang="en-US"/>
          </a:p>
        </p:txBody>
      </p:sp>
    </p:spTree>
    <p:extLst>
      <p:ext uri="{BB962C8B-B14F-4D97-AF65-F5344CB8AC3E}">
        <p14:creationId xmlns:p14="http://schemas.microsoft.com/office/powerpoint/2010/main" val="24084463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50</a:t>
            </a:fld>
            <a:endParaRPr lang="en-US"/>
          </a:p>
        </p:txBody>
      </p:sp>
    </p:spTree>
    <p:extLst>
      <p:ext uri="{BB962C8B-B14F-4D97-AF65-F5344CB8AC3E}">
        <p14:creationId xmlns:p14="http://schemas.microsoft.com/office/powerpoint/2010/main" val="10353742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52</a:t>
            </a:fld>
            <a:endParaRPr lang="en-US"/>
          </a:p>
        </p:txBody>
      </p:sp>
    </p:spTree>
    <p:extLst>
      <p:ext uri="{BB962C8B-B14F-4D97-AF65-F5344CB8AC3E}">
        <p14:creationId xmlns:p14="http://schemas.microsoft.com/office/powerpoint/2010/main" val="35963866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54</a:t>
            </a:fld>
            <a:endParaRPr lang="en-US"/>
          </a:p>
        </p:txBody>
      </p:sp>
    </p:spTree>
    <p:extLst>
      <p:ext uri="{BB962C8B-B14F-4D97-AF65-F5344CB8AC3E}">
        <p14:creationId xmlns:p14="http://schemas.microsoft.com/office/powerpoint/2010/main" val="33352191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56</a:t>
            </a:fld>
            <a:endParaRPr lang="en-US"/>
          </a:p>
        </p:txBody>
      </p:sp>
    </p:spTree>
    <p:extLst>
      <p:ext uri="{BB962C8B-B14F-4D97-AF65-F5344CB8AC3E}">
        <p14:creationId xmlns:p14="http://schemas.microsoft.com/office/powerpoint/2010/main" val="1035220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25896134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58</a:t>
            </a:fld>
            <a:endParaRPr lang="en-US"/>
          </a:p>
        </p:txBody>
      </p:sp>
    </p:spTree>
    <p:extLst>
      <p:ext uri="{BB962C8B-B14F-4D97-AF65-F5344CB8AC3E}">
        <p14:creationId xmlns:p14="http://schemas.microsoft.com/office/powerpoint/2010/main" val="19909493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60</a:t>
            </a:fld>
            <a:endParaRPr lang="en-US"/>
          </a:p>
        </p:txBody>
      </p:sp>
    </p:spTree>
    <p:extLst>
      <p:ext uri="{BB962C8B-B14F-4D97-AF65-F5344CB8AC3E}">
        <p14:creationId xmlns:p14="http://schemas.microsoft.com/office/powerpoint/2010/main" val="26857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62</a:t>
            </a:fld>
            <a:endParaRPr lang="en-US"/>
          </a:p>
        </p:txBody>
      </p:sp>
    </p:spTree>
    <p:extLst>
      <p:ext uri="{BB962C8B-B14F-4D97-AF65-F5344CB8AC3E}">
        <p14:creationId xmlns:p14="http://schemas.microsoft.com/office/powerpoint/2010/main" val="5372643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64</a:t>
            </a:fld>
            <a:endParaRPr lang="en-US"/>
          </a:p>
        </p:txBody>
      </p:sp>
    </p:spTree>
    <p:extLst>
      <p:ext uri="{BB962C8B-B14F-4D97-AF65-F5344CB8AC3E}">
        <p14:creationId xmlns:p14="http://schemas.microsoft.com/office/powerpoint/2010/main" val="3771301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66</a:t>
            </a:fld>
            <a:endParaRPr lang="en-US"/>
          </a:p>
        </p:txBody>
      </p:sp>
    </p:spTree>
    <p:extLst>
      <p:ext uri="{BB962C8B-B14F-4D97-AF65-F5344CB8AC3E}">
        <p14:creationId xmlns:p14="http://schemas.microsoft.com/office/powerpoint/2010/main" val="13635363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A33F3849-19AC-1FC4-8598-7FE05E3B2BD2}"/>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5CCD7C83-067F-DAD6-2882-BADD4CF73D00}"/>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CE9A4ED6-9175-64D3-8C0C-EA419962BA62}"/>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359027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68</a:t>
            </a:fld>
            <a:endParaRPr lang="en-US"/>
          </a:p>
        </p:txBody>
      </p:sp>
    </p:spTree>
    <p:extLst>
      <p:ext uri="{BB962C8B-B14F-4D97-AF65-F5344CB8AC3E}">
        <p14:creationId xmlns:p14="http://schemas.microsoft.com/office/powerpoint/2010/main" val="34081704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70</a:t>
            </a:fld>
            <a:endParaRPr lang="en-US"/>
          </a:p>
        </p:txBody>
      </p:sp>
    </p:spTree>
    <p:extLst>
      <p:ext uri="{BB962C8B-B14F-4D97-AF65-F5344CB8AC3E}">
        <p14:creationId xmlns:p14="http://schemas.microsoft.com/office/powerpoint/2010/main" val="16197124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72</a:t>
            </a:fld>
            <a:endParaRPr lang="en-US"/>
          </a:p>
        </p:txBody>
      </p:sp>
    </p:spTree>
    <p:extLst>
      <p:ext uri="{BB962C8B-B14F-4D97-AF65-F5344CB8AC3E}">
        <p14:creationId xmlns:p14="http://schemas.microsoft.com/office/powerpoint/2010/main" val="3348662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74</a:t>
            </a:fld>
            <a:endParaRPr lang="en-US"/>
          </a:p>
        </p:txBody>
      </p:sp>
    </p:spTree>
    <p:extLst>
      <p:ext uri="{BB962C8B-B14F-4D97-AF65-F5344CB8AC3E}">
        <p14:creationId xmlns:p14="http://schemas.microsoft.com/office/powerpoint/2010/main" val="4049925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76</a:t>
            </a:fld>
            <a:endParaRPr lang="en-US"/>
          </a:p>
        </p:txBody>
      </p:sp>
    </p:spTree>
    <p:extLst>
      <p:ext uri="{BB962C8B-B14F-4D97-AF65-F5344CB8AC3E}">
        <p14:creationId xmlns:p14="http://schemas.microsoft.com/office/powerpoint/2010/main" val="12671854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a:p>
            <a:endParaRPr lang="en-US"/>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78</a:t>
            </a:fld>
            <a:endParaRPr lang="en-US"/>
          </a:p>
        </p:txBody>
      </p:sp>
    </p:spTree>
    <p:extLst>
      <p:ext uri="{BB962C8B-B14F-4D97-AF65-F5344CB8AC3E}">
        <p14:creationId xmlns:p14="http://schemas.microsoft.com/office/powerpoint/2010/main" val="8084710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726213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80</a:t>
            </a:fld>
            <a:endParaRPr lang="en-US"/>
          </a:p>
        </p:txBody>
      </p:sp>
    </p:spTree>
    <p:extLst>
      <p:ext uri="{BB962C8B-B14F-4D97-AF65-F5344CB8AC3E}">
        <p14:creationId xmlns:p14="http://schemas.microsoft.com/office/powerpoint/2010/main" val="40277937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82</a:t>
            </a:fld>
            <a:endParaRPr lang="en-US"/>
          </a:p>
        </p:txBody>
      </p:sp>
    </p:spTree>
    <p:extLst>
      <p:ext uri="{BB962C8B-B14F-4D97-AF65-F5344CB8AC3E}">
        <p14:creationId xmlns:p14="http://schemas.microsoft.com/office/powerpoint/2010/main" val="12596953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84</a:t>
            </a:fld>
            <a:endParaRPr lang="en-US"/>
          </a:p>
        </p:txBody>
      </p:sp>
    </p:spTree>
    <p:extLst>
      <p:ext uri="{BB962C8B-B14F-4D97-AF65-F5344CB8AC3E}">
        <p14:creationId xmlns:p14="http://schemas.microsoft.com/office/powerpoint/2010/main" val="24161104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86</a:t>
            </a:fld>
            <a:endParaRPr lang="en-US"/>
          </a:p>
        </p:txBody>
      </p:sp>
    </p:spTree>
    <p:extLst>
      <p:ext uri="{BB962C8B-B14F-4D97-AF65-F5344CB8AC3E}">
        <p14:creationId xmlns:p14="http://schemas.microsoft.com/office/powerpoint/2010/main" val="19164504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88</a:t>
            </a:fld>
            <a:endParaRPr lang="en-US"/>
          </a:p>
        </p:txBody>
      </p:sp>
    </p:spTree>
    <p:extLst>
      <p:ext uri="{BB962C8B-B14F-4D97-AF65-F5344CB8AC3E}">
        <p14:creationId xmlns:p14="http://schemas.microsoft.com/office/powerpoint/2010/main" val="42234628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90</a:t>
            </a:fld>
            <a:endParaRPr lang="en-US"/>
          </a:p>
        </p:txBody>
      </p:sp>
    </p:spTree>
    <p:extLst>
      <p:ext uri="{BB962C8B-B14F-4D97-AF65-F5344CB8AC3E}">
        <p14:creationId xmlns:p14="http://schemas.microsoft.com/office/powerpoint/2010/main" val="41559916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92</a:t>
            </a:fld>
            <a:endParaRPr lang="en-US"/>
          </a:p>
        </p:txBody>
      </p:sp>
    </p:spTree>
    <p:extLst>
      <p:ext uri="{BB962C8B-B14F-4D97-AF65-F5344CB8AC3E}">
        <p14:creationId xmlns:p14="http://schemas.microsoft.com/office/powerpoint/2010/main" val="3059691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169509353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94</a:t>
            </a:fld>
            <a:endParaRPr lang="en-US"/>
          </a:p>
        </p:txBody>
      </p:sp>
    </p:spTree>
    <p:extLst>
      <p:ext uri="{BB962C8B-B14F-4D97-AF65-F5344CB8AC3E}">
        <p14:creationId xmlns:p14="http://schemas.microsoft.com/office/powerpoint/2010/main" val="38832174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A33F3849-19AC-1FC4-8598-7FE05E3B2BD2}"/>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5CCD7C83-067F-DAD6-2882-BADD4CF73D00}"/>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CE9A4ED6-9175-64D3-8C0C-EA419962BA62}"/>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530318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96</a:t>
            </a:fld>
            <a:endParaRPr lang="en-US"/>
          </a:p>
        </p:txBody>
      </p:sp>
    </p:spTree>
    <p:extLst>
      <p:ext uri="{BB962C8B-B14F-4D97-AF65-F5344CB8AC3E}">
        <p14:creationId xmlns:p14="http://schemas.microsoft.com/office/powerpoint/2010/main" val="14181188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98</a:t>
            </a:fld>
            <a:endParaRPr lang="en-US"/>
          </a:p>
        </p:txBody>
      </p:sp>
    </p:spTree>
    <p:extLst>
      <p:ext uri="{BB962C8B-B14F-4D97-AF65-F5344CB8AC3E}">
        <p14:creationId xmlns:p14="http://schemas.microsoft.com/office/powerpoint/2010/main" val="12399687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100</a:t>
            </a:fld>
            <a:endParaRPr lang="en-US"/>
          </a:p>
        </p:txBody>
      </p:sp>
    </p:spTree>
    <p:extLst>
      <p:ext uri="{BB962C8B-B14F-4D97-AF65-F5344CB8AC3E}">
        <p14:creationId xmlns:p14="http://schemas.microsoft.com/office/powerpoint/2010/main" val="12254793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102</a:t>
            </a:fld>
            <a:endParaRPr lang="en-US"/>
          </a:p>
        </p:txBody>
      </p:sp>
    </p:spTree>
    <p:extLst>
      <p:ext uri="{BB962C8B-B14F-4D97-AF65-F5344CB8AC3E}">
        <p14:creationId xmlns:p14="http://schemas.microsoft.com/office/powerpoint/2010/main" val="4129582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104</a:t>
            </a:fld>
            <a:endParaRPr lang="en-US"/>
          </a:p>
        </p:txBody>
      </p:sp>
    </p:spTree>
    <p:extLst>
      <p:ext uri="{BB962C8B-B14F-4D97-AF65-F5344CB8AC3E}">
        <p14:creationId xmlns:p14="http://schemas.microsoft.com/office/powerpoint/2010/main" val="37718300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106</a:t>
            </a:fld>
            <a:endParaRPr lang="en-US"/>
          </a:p>
        </p:txBody>
      </p:sp>
    </p:spTree>
    <p:extLst>
      <p:ext uri="{BB962C8B-B14F-4D97-AF65-F5344CB8AC3E}">
        <p14:creationId xmlns:p14="http://schemas.microsoft.com/office/powerpoint/2010/main" val="34625621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108</a:t>
            </a:fld>
            <a:endParaRPr lang="en-US"/>
          </a:p>
        </p:txBody>
      </p:sp>
    </p:spTree>
    <p:extLst>
      <p:ext uri="{BB962C8B-B14F-4D97-AF65-F5344CB8AC3E}">
        <p14:creationId xmlns:p14="http://schemas.microsoft.com/office/powerpoint/2010/main" val="18157542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110</a:t>
            </a:fld>
            <a:endParaRPr lang="en-US"/>
          </a:p>
        </p:txBody>
      </p:sp>
    </p:spTree>
    <p:extLst>
      <p:ext uri="{BB962C8B-B14F-4D97-AF65-F5344CB8AC3E}">
        <p14:creationId xmlns:p14="http://schemas.microsoft.com/office/powerpoint/2010/main" val="2840941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618320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112</a:t>
            </a:fld>
            <a:endParaRPr lang="en-US"/>
          </a:p>
        </p:txBody>
      </p:sp>
    </p:spTree>
    <p:extLst>
      <p:ext uri="{BB962C8B-B14F-4D97-AF65-F5344CB8AC3E}">
        <p14:creationId xmlns:p14="http://schemas.microsoft.com/office/powerpoint/2010/main" val="335279412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114</a:t>
            </a:fld>
            <a:endParaRPr lang="en-US"/>
          </a:p>
        </p:txBody>
      </p:sp>
    </p:spTree>
    <p:extLst>
      <p:ext uri="{BB962C8B-B14F-4D97-AF65-F5344CB8AC3E}">
        <p14:creationId xmlns:p14="http://schemas.microsoft.com/office/powerpoint/2010/main" val="13214104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79822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98411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2650640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3913540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4DF7BB-F892-4FC3-AB86-6BE89186519E}"/>
              </a:ext>
            </a:extLst>
          </p:cNvPr>
          <p:cNvSpPr>
            <a:spLocks noGrp="1"/>
          </p:cNvSpPr>
          <p:nvPr>
            <p:ph type="pic" sz="quarter" idx="10" hasCustomPrompt="1"/>
          </p:nvPr>
        </p:nvSpPr>
        <p:spPr>
          <a:xfrm>
            <a:off x="5962650" y="2"/>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58597949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80D63-FFE7-4D38-AAFA-F68F4C7631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21F79C-C88D-4D73-95F6-D78E8BF42A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075A17-F652-4C2F-94C6-102391871FF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A280C47-5E88-4051-9468-14AB74197B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0AEDEF-4D55-4F6E-8263-4882F21B7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564837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CA20-17B6-4C5E-9B80-6BB8F45E41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297745-D280-4511-BF25-84D1FDFF22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8232402-7184-43F5-8E3B-0AB6F9827EF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F223104-1616-47C4-A529-E5C61036CE2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8EBE212-5B6B-4074-AA8C-9BAB8F14B1E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520977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5CFAD-102B-4757-9B5A-8BDE389859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E80F4B-7AA1-4B6B-A878-AFF0308C0F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415894-E85C-4153-918D-0600740B1A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21453D-FD4A-4CE3-B01B-FABBB1AA58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CA18895-8C31-43DF-8F8A-6EC0A61018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5334708-D5F1-452B-B46C-279AA83101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46085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D4986-0946-41EB-8DB5-FCE51C1F53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E4679E-2CEE-4630-B586-6ACD65D736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040604-C3E5-48D2-9E3A-BEA4F329C2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E6F63C-5421-4B99-88BD-968CC8CB0B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977429-1D18-4E8E-B36C-633CC63AE3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E9360F-46AE-4300-A230-44AD131C139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CEA94C9-6D86-4FE6-953B-0F53D2B9ECA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717F51B2-316A-4248-9EE9-245F5379DC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582608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BA4B-7F89-457A-91C0-3F6E923A61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7318C5-66AB-45B0-ABC1-C443606F20E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5AC8747E-46FF-4269-A9B3-F00CBC4F9E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32893C0-81C3-4968-B8B2-3FCA3BFD80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800567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314A83-A1DF-459C-954E-28560E5247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FFC4AAE-5D01-4235-B6BC-A48080738D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E1ADD3B0-3492-4984-82A4-2E41B7C7DB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03357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698CF-381D-49F9-9851-0FCD671694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3DF18E-78E0-4414-A988-71C76838F2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032F09-AB47-4E31-9663-7C5B8FE2B7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985422-EDF7-419C-A184-87C079249D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60327DE8-C3BC-4D24-9E06-41FAA216AA0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529EEBA-0F9B-4E7F-B9DF-690DBC86D6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134315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AB3BE-8D17-4128-AA83-4A8D474940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942EB7-39F7-4AA7-A134-087FA6E32A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53ABE7-8445-4E0A-A93F-F718B0A23B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EC6626-63F3-4195-9ED9-B0352FA53F4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82F62837-A9BB-4E1A-ABFF-F8E1F57C7E8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281B2F8-FDB4-428A-97E0-15A39504D4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978601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C1E16-C8FA-42E4-B267-2BDFDD797E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F87D13-B66B-4933-9B89-AD199D5CBB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95BD47-306B-491C-8281-04129C6D172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DB1B291-B515-4BA0-89D2-FB9FD5B3F5B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575C507-8417-4924-AEF1-01EB42A0018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445797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382DAD-DCF7-4CE9-AC90-1A8BC57C0D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30C639-18C3-4451-8C7B-424CD991F8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AE2B5C-8286-4D4F-888D-B4E931043E0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98AD396-1EC5-4EFA-9DCD-322982F1E68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6051D17-A9FB-4757-BE37-39AB9540D1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6836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F7582AB-C246-4372-AECD-423F0ED2FEE3}"/>
              </a:ext>
            </a:extLst>
          </p:cNvPr>
          <p:cNvSpPr>
            <a:spLocks noGrp="1"/>
          </p:cNvSpPr>
          <p:nvPr>
            <p:ph type="pic" sz="quarter" idx="10" hasCustomPrompt="1"/>
          </p:nvPr>
        </p:nvSpPr>
        <p:spPr>
          <a:xfrm>
            <a:off x="0" y="2"/>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9323033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a16="http://schemas.microsoft.com/office/drawing/2014/main" id="{B18DB781-F75B-49CF-A3EE-0A7AC9E74DC2}"/>
              </a:ext>
            </a:extLst>
          </p:cNvPr>
          <p:cNvSpPr>
            <a:spLocks noGrp="1"/>
          </p:cNvSpPr>
          <p:nvPr>
            <p:ph type="pic" sz="quarter" idx="11" hasCustomPrompt="1"/>
          </p:nvPr>
        </p:nvSpPr>
        <p:spPr>
          <a:xfrm>
            <a:off x="3897496"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a16="http://schemas.microsoft.com/office/drawing/2014/main" id="{C977A8F9-41C7-4A2D-A647-2C85F9317FE3}"/>
              </a:ext>
            </a:extLst>
          </p:cNvPr>
          <p:cNvSpPr>
            <a:spLocks noGrp="1"/>
          </p:cNvSpPr>
          <p:nvPr>
            <p:ph type="pic" sz="quarter" idx="12" hasCustomPrompt="1"/>
          </p:nvPr>
        </p:nvSpPr>
        <p:spPr>
          <a:xfrm>
            <a:off x="3897496" y="3632624"/>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95992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775AE3-A445-4531-B8F9-8DF6CE954E6A}"/>
              </a:ext>
            </a:extLst>
          </p:cNvPr>
          <p:cNvSpPr>
            <a:spLocks noGrp="1"/>
          </p:cNvSpPr>
          <p:nvPr>
            <p:ph type="pic" sz="quarter" idx="11" hasCustomPrompt="1"/>
          </p:nvPr>
        </p:nvSpPr>
        <p:spPr>
          <a:xfrm>
            <a:off x="2"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561976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98D5B87-EEED-45CF-9D72-09ABC0C5CD5C}"/>
              </a:ext>
            </a:extLst>
          </p:cNvPr>
          <p:cNvSpPr>
            <a:spLocks noGrp="1"/>
          </p:cNvSpPr>
          <p:nvPr>
            <p:ph type="pic" sz="quarter" idx="10"/>
          </p:nvPr>
        </p:nvSpPr>
        <p:spPr>
          <a:xfrm>
            <a:off x="860926" y="2596174"/>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a16="http://schemas.microsoft.com/office/drawing/2014/main" id="{535119CF-4779-4A80-B836-80A5644F8205}"/>
              </a:ext>
            </a:extLst>
          </p:cNvPr>
          <p:cNvSpPr>
            <a:spLocks noGrp="1"/>
          </p:cNvSpPr>
          <p:nvPr>
            <p:ph type="pic" sz="quarter" idx="11" hasCustomPrompt="1"/>
          </p:nvPr>
        </p:nvSpPr>
        <p:spPr>
          <a:xfrm>
            <a:off x="4729506" y="2596174"/>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8BC00A24-3796-46DD-B9A8-387C53EF2F34}"/>
              </a:ext>
            </a:extLst>
          </p:cNvPr>
          <p:cNvSpPr>
            <a:spLocks noGrp="1"/>
          </p:cNvSpPr>
          <p:nvPr>
            <p:ph type="pic" sz="quarter" idx="12" hasCustomPrompt="1"/>
          </p:nvPr>
        </p:nvSpPr>
        <p:spPr>
          <a:xfrm>
            <a:off x="8598086" y="2596174"/>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2349394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5587760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a16="http://schemas.microsoft.com/office/drawing/2014/main" id="{E7F022A0-FECF-4767-A059-86D2A2286F1B}"/>
              </a:ext>
            </a:extLst>
          </p:cNvPr>
          <p:cNvSpPr>
            <a:spLocks noGrp="1"/>
          </p:cNvSpPr>
          <p:nvPr>
            <p:ph type="pic" sz="quarter" idx="12" hasCustomPrompt="1"/>
          </p:nvPr>
        </p:nvSpPr>
        <p:spPr>
          <a:xfrm>
            <a:off x="3565412"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790294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EE91B71-1B67-49AA-AD02-0815114F77F4}"/>
              </a:ext>
            </a:extLst>
          </p:cNvPr>
          <p:cNvSpPr>
            <a:spLocks noGrp="1"/>
          </p:cNvSpPr>
          <p:nvPr>
            <p:ph type="pic" sz="quarter" idx="10" hasCustomPrompt="1"/>
          </p:nvPr>
        </p:nvSpPr>
        <p:spPr>
          <a:xfrm>
            <a:off x="0" y="3429002"/>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4036173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3602666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6459FA84-0DEF-4C65-BB90-D11AFA1A9B33}"/>
              </a:ext>
            </a:extLst>
          </p:cNvPr>
          <p:cNvSpPr>
            <a:spLocks noGrp="1"/>
          </p:cNvSpPr>
          <p:nvPr>
            <p:ph type="pic" sz="quarter" idx="11" hasCustomPrompt="1"/>
          </p:nvPr>
        </p:nvSpPr>
        <p:spPr>
          <a:xfrm>
            <a:off x="5716047" y="2686172"/>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349916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pic>
        <p:nvPicPr>
          <p:cNvPr id="3" name="صورة 2">
            <a:extLst>
              <a:ext uri="{FF2B5EF4-FFF2-40B4-BE49-F238E27FC236}">
                <a16:creationId xmlns:a16="http://schemas.microsoft.com/office/drawing/2014/main" id="{89BC4352-424B-57D0-DB3B-31287B17D1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1293" y="6524097"/>
            <a:ext cx="1563559" cy="228814"/>
          </a:xfrm>
          <a:prstGeom prst="rect">
            <a:avLst/>
          </a:prstGeom>
        </p:spPr>
      </p:pic>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9621971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0319492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986949D-F14A-4F25-B0D0-DD3EF193AC58}"/>
              </a:ext>
            </a:extLst>
          </p:cNvPr>
          <p:cNvSpPr>
            <a:spLocks noGrp="1"/>
          </p:cNvSpPr>
          <p:nvPr>
            <p:ph type="pic" sz="quarter" idx="10" hasCustomPrompt="1"/>
          </p:nvPr>
        </p:nvSpPr>
        <p:spPr>
          <a:xfrm>
            <a:off x="0" y="1430340"/>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7D7D4157-F265-4875-9BF9-8C8E71D8CA9F}"/>
              </a:ext>
            </a:extLst>
          </p:cNvPr>
          <p:cNvSpPr>
            <a:spLocks noGrp="1"/>
          </p:cNvSpPr>
          <p:nvPr>
            <p:ph type="pic" sz="quarter" idx="11" hasCustomPrompt="1"/>
          </p:nvPr>
        </p:nvSpPr>
        <p:spPr>
          <a:xfrm>
            <a:off x="8477251" y="1430340"/>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105131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0AB9CF0C-1472-4A3A-9C55-4ADAA1EEE244}"/>
              </a:ext>
            </a:extLst>
          </p:cNvPr>
          <p:cNvSpPr>
            <a:spLocks noGrp="1"/>
          </p:cNvSpPr>
          <p:nvPr>
            <p:ph type="pic" sz="quarter" idx="11" hasCustomPrompt="1"/>
          </p:nvPr>
        </p:nvSpPr>
        <p:spPr>
          <a:xfrm>
            <a:off x="9722739" y="571502"/>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7227472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9B0EA95-D626-4C3C-89B6-A85CB8876E5E}"/>
              </a:ext>
            </a:extLst>
          </p:cNvPr>
          <p:cNvSpPr>
            <a:spLocks noGrp="1"/>
          </p:cNvSpPr>
          <p:nvPr>
            <p:ph type="pic" sz="quarter" idx="10" hasCustomPrompt="1"/>
          </p:nvPr>
        </p:nvSpPr>
        <p:spPr>
          <a:xfrm>
            <a:off x="1982092" y="1"/>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18F3826D-D329-4D43-A81E-3C08F01A11B5}"/>
              </a:ext>
            </a:extLst>
          </p:cNvPr>
          <p:cNvSpPr>
            <a:spLocks noGrp="1"/>
          </p:cNvSpPr>
          <p:nvPr>
            <p:ph type="pic" sz="quarter" idx="11" hasCustomPrompt="1"/>
          </p:nvPr>
        </p:nvSpPr>
        <p:spPr>
          <a:xfrm>
            <a:off x="1982094" y="4047375"/>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a16="http://schemas.microsoft.com/office/drawing/2014/main" id="{2BD328D1-DBD1-43E6-8B79-352D777EF3F9}"/>
              </a:ext>
            </a:extLst>
          </p:cNvPr>
          <p:cNvSpPr>
            <a:spLocks noGrp="1"/>
          </p:cNvSpPr>
          <p:nvPr>
            <p:ph type="pic" sz="quarter" idx="12" hasCustomPrompt="1"/>
          </p:nvPr>
        </p:nvSpPr>
        <p:spPr>
          <a:xfrm>
            <a:off x="473300" y="1821951"/>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2006492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a16="http://schemas.microsoft.com/office/drawing/2014/main" id="{33E7F839-F107-40EB-BA6F-B69A99238008}"/>
              </a:ext>
            </a:extLst>
          </p:cNvPr>
          <p:cNvSpPr>
            <a:spLocks noGrp="1"/>
          </p:cNvSpPr>
          <p:nvPr>
            <p:ph type="pic" sz="quarter" idx="11" hasCustomPrompt="1"/>
          </p:nvPr>
        </p:nvSpPr>
        <p:spPr>
          <a:xfrm>
            <a:off x="3962400" y="1269732"/>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2913665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E6CB0B5-F130-4A12-84C9-EF2D9CED04DF}"/>
              </a:ext>
            </a:extLst>
          </p:cNvPr>
          <p:cNvSpPr>
            <a:spLocks noGrp="1"/>
          </p:cNvSpPr>
          <p:nvPr>
            <p:ph type="pic" sz="quarter" idx="10" hasCustomPrompt="1"/>
          </p:nvPr>
        </p:nvSpPr>
        <p:spPr>
          <a:xfrm>
            <a:off x="3184822" y="3940235"/>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5023280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7750553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1524000" y="1122363"/>
            <a:ext cx="9144000" cy="2387600"/>
          </a:xfrm>
        </p:spPr>
        <p:txBody>
          <a:bodyPr anchor="b"/>
          <a:lstStyle>
            <a:lvl1pPr algn="ctr">
              <a:defRPr sz="6000"/>
            </a:lvl1pPr>
          </a:lstStyle>
          <a:p>
            <a:r>
              <a:rPr lang="ar-SA"/>
              <a:t>انقر لتحرير نمط العنوان الرئيسي</a:t>
            </a:r>
            <a:endParaRPr lang="ar-EG"/>
          </a:p>
        </p:txBody>
      </p:sp>
      <p:sp>
        <p:nvSpPr>
          <p:cNvPr id="3" name="عنوان فرعي 2"/>
          <p:cNvSpPr>
            <a:spLocks noGrp="1"/>
          </p:cNvSpPr>
          <p:nvPr>
            <p:ph type="subTitle" idx="1"/>
          </p:nvPr>
        </p:nvSpPr>
        <p:spPr>
          <a:xfrm>
            <a:off x="1524000" y="3602038"/>
            <a:ext cx="9144000" cy="1655762"/>
          </a:xfrm>
        </p:spPr>
        <p:txBody>
          <a:bodyPr/>
          <a:lstStyle>
            <a:lvl1pPr marL="0" indent="0" algn="ctr">
              <a:buNone/>
              <a:defRPr sz="2400"/>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ar-SA"/>
              <a:t>انقر لتحرير نمط العنوان الثانوي الرئيسي</a:t>
            </a:r>
            <a:endParaRPr lang="ar-EG"/>
          </a:p>
        </p:txBody>
      </p:sp>
      <p:sp>
        <p:nvSpPr>
          <p:cNvPr id="4" name="عنصر نائب للتاريخ 3"/>
          <p:cNvSpPr>
            <a:spLocks noGrp="1"/>
          </p:cNvSpPr>
          <p:nvPr>
            <p:ph type="dt" sz="half" idx="10"/>
          </p:nvPr>
        </p:nvSpPr>
        <p:spPr/>
        <p:txBody>
          <a:bodyPr/>
          <a:lstStyle/>
          <a:p>
            <a:fld id="{69F36BDA-3897-42CC-A215-0280DFDD5441}" type="datetimeFigureOut">
              <a:rPr lang="ar-EG" smtClean="0"/>
              <a:t>24/03/1448</a:t>
            </a:fld>
            <a:endParaRPr lang="ar-EG"/>
          </a:p>
        </p:txBody>
      </p:sp>
      <p:sp>
        <p:nvSpPr>
          <p:cNvPr id="5" name="عنصر نائب للتذييل 4"/>
          <p:cNvSpPr>
            <a:spLocks noGrp="1"/>
          </p:cNvSpPr>
          <p:nvPr>
            <p:ph type="ftr" sz="quarter" idx="11"/>
          </p:nvPr>
        </p:nvSpPr>
        <p:spPr/>
        <p:txBody>
          <a:bodyPr/>
          <a:lstStyle/>
          <a:p>
            <a:endParaRPr lang="ar-EG"/>
          </a:p>
        </p:txBody>
      </p:sp>
      <p:sp>
        <p:nvSpPr>
          <p:cNvPr id="6" name="عنصر نائب لرقم الشريحة 5"/>
          <p:cNvSpPr>
            <a:spLocks noGrp="1"/>
          </p:cNvSpPr>
          <p:nvPr>
            <p:ph type="sldNum" sz="quarter" idx="12"/>
          </p:nvPr>
        </p:nvSpPr>
        <p:spPr/>
        <p:txBody>
          <a:bodyPr/>
          <a:lstStyle/>
          <a:p>
            <a:fld id="{0804D804-5C13-411C-B4C0-A7D9355B225F}" type="slidenum">
              <a:rPr lang="ar-EG" smtClean="0"/>
              <a:t>‹#›</a:t>
            </a:fld>
            <a:endParaRPr lang="ar-EG"/>
          </a:p>
        </p:txBody>
      </p:sp>
    </p:spTree>
    <p:extLst>
      <p:ext uri="{BB962C8B-B14F-4D97-AF65-F5344CB8AC3E}">
        <p14:creationId xmlns:p14="http://schemas.microsoft.com/office/powerpoint/2010/main" val="2254839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pic>
        <p:nvPicPr>
          <p:cNvPr id="3" name="صورة 2">
            <a:extLst>
              <a:ext uri="{FF2B5EF4-FFF2-40B4-BE49-F238E27FC236}">
                <a16:creationId xmlns:a16="http://schemas.microsoft.com/office/drawing/2014/main" id="{F23D0AE4-F20F-3041-2EDB-C153A84611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3695" y="6486418"/>
            <a:ext cx="1563559" cy="228814"/>
          </a:xfrm>
          <a:prstGeom prst="rect">
            <a:avLst/>
          </a:prstGeom>
        </p:spPr>
      </p:pic>
    </p:spTree>
    <p:extLst>
      <p:ext uri="{BB962C8B-B14F-4D97-AF65-F5344CB8AC3E}">
        <p14:creationId xmlns:p14="http://schemas.microsoft.com/office/powerpoint/2010/main" val="2806239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7903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9844108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171797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8917705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6300604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pic>
        <p:nvPicPr>
          <p:cNvPr id="3" name="صورة 2">
            <a:extLst>
              <a:ext uri="{FF2B5EF4-FFF2-40B4-BE49-F238E27FC236}">
                <a16:creationId xmlns:a16="http://schemas.microsoft.com/office/drawing/2014/main" id="{B7F61E21-487F-C6C2-4607-694BF9574C2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6583" y="6586406"/>
            <a:ext cx="1563559" cy="228814"/>
          </a:xfrm>
          <a:prstGeom prst="rect">
            <a:avLst/>
          </a:prstGeom>
        </p:spPr>
      </p:pic>
    </p:spTree>
    <p:extLst>
      <p:ext uri="{BB962C8B-B14F-4D97-AF65-F5344CB8AC3E}">
        <p14:creationId xmlns:p14="http://schemas.microsoft.com/office/powerpoint/2010/main" val="35107862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301760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0078624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0727440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1257143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8924097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60192612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5339704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4803938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6600318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8256666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49544960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79826960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8546498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4313451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46578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270184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8798202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5271944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194090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725898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9692313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D549F74-D943-4AFF-A6E3-532DAD6FB151}"/>
              </a:ext>
            </a:extLst>
          </p:cNvPr>
          <p:cNvSpPr>
            <a:spLocks noGrp="1"/>
          </p:cNvSpPr>
          <p:nvPr>
            <p:ph type="pic" sz="quarter" idx="10" hasCustomPrompt="1"/>
          </p:nvPr>
        </p:nvSpPr>
        <p:spPr>
          <a:xfrm>
            <a:off x="0" y="2"/>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2000144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66B98EF-68B4-4DD6-852E-6831A9346A20}"/>
              </a:ext>
            </a:extLst>
          </p:cNvPr>
          <p:cNvSpPr>
            <a:spLocks noGrp="1"/>
          </p:cNvSpPr>
          <p:nvPr>
            <p:ph type="pic" sz="quarter" idx="10" hasCustomPrompt="1"/>
          </p:nvPr>
        </p:nvSpPr>
        <p:spPr>
          <a:xfrm>
            <a:off x="1953473"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A93AD005-2DA2-4172-A9DA-E26F3DCE490E}"/>
              </a:ext>
            </a:extLst>
          </p:cNvPr>
          <p:cNvSpPr>
            <a:spLocks noGrp="1"/>
          </p:cNvSpPr>
          <p:nvPr>
            <p:ph type="pic" sz="quarter" idx="11" hasCustomPrompt="1"/>
          </p:nvPr>
        </p:nvSpPr>
        <p:spPr>
          <a:xfrm>
            <a:off x="5479507"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9387120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852078-4B06-459B-81CE-280441464A91}"/>
              </a:ext>
            </a:extLst>
          </p:cNvPr>
          <p:cNvSpPr>
            <a:spLocks noGrp="1"/>
          </p:cNvSpPr>
          <p:nvPr>
            <p:ph type="pic" sz="quarter" idx="10" hasCustomPrompt="1"/>
          </p:nvPr>
        </p:nvSpPr>
        <p:spPr>
          <a:xfrm>
            <a:off x="5124450" y="2"/>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1561268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B7540CF-0C23-4BB3-B7A9-D81B1EF9B550}"/>
              </a:ext>
            </a:extLst>
          </p:cNvPr>
          <p:cNvSpPr>
            <a:spLocks noGrp="1"/>
          </p:cNvSpPr>
          <p:nvPr>
            <p:ph type="pic" sz="quarter" idx="10" hasCustomPrompt="1"/>
          </p:nvPr>
        </p:nvSpPr>
        <p:spPr>
          <a:xfrm>
            <a:off x="2"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4826612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4DF7BB-F892-4FC3-AB86-6BE89186519E}"/>
              </a:ext>
            </a:extLst>
          </p:cNvPr>
          <p:cNvSpPr>
            <a:spLocks noGrp="1"/>
          </p:cNvSpPr>
          <p:nvPr>
            <p:ph type="pic" sz="quarter" idx="10" hasCustomPrompt="1"/>
          </p:nvPr>
        </p:nvSpPr>
        <p:spPr>
          <a:xfrm>
            <a:off x="5962650" y="2"/>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047694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D549F74-D943-4AFF-A6E3-532DAD6FB151}"/>
              </a:ext>
            </a:extLst>
          </p:cNvPr>
          <p:cNvSpPr>
            <a:spLocks noGrp="1"/>
          </p:cNvSpPr>
          <p:nvPr>
            <p:ph type="pic" sz="quarter" idx="10" hasCustomPrompt="1"/>
          </p:nvPr>
        </p:nvSpPr>
        <p:spPr>
          <a:xfrm>
            <a:off x="0" y="2"/>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686270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F7582AB-C246-4372-AECD-423F0ED2FEE3}"/>
              </a:ext>
            </a:extLst>
          </p:cNvPr>
          <p:cNvSpPr>
            <a:spLocks noGrp="1"/>
          </p:cNvSpPr>
          <p:nvPr>
            <p:ph type="pic" sz="quarter" idx="10" hasCustomPrompt="1"/>
          </p:nvPr>
        </p:nvSpPr>
        <p:spPr>
          <a:xfrm>
            <a:off x="0" y="2"/>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827318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a16="http://schemas.microsoft.com/office/drawing/2014/main" id="{B18DB781-F75B-49CF-A3EE-0A7AC9E74DC2}"/>
              </a:ext>
            </a:extLst>
          </p:cNvPr>
          <p:cNvSpPr>
            <a:spLocks noGrp="1"/>
          </p:cNvSpPr>
          <p:nvPr>
            <p:ph type="pic" sz="quarter" idx="11" hasCustomPrompt="1"/>
          </p:nvPr>
        </p:nvSpPr>
        <p:spPr>
          <a:xfrm>
            <a:off x="3897496"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a16="http://schemas.microsoft.com/office/drawing/2014/main" id="{C977A8F9-41C7-4A2D-A647-2C85F9317FE3}"/>
              </a:ext>
            </a:extLst>
          </p:cNvPr>
          <p:cNvSpPr>
            <a:spLocks noGrp="1"/>
          </p:cNvSpPr>
          <p:nvPr>
            <p:ph type="pic" sz="quarter" idx="12" hasCustomPrompt="1"/>
          </p:nvPr>
        </p:nvSpPr>
        <p:spPr>
          <a:xfrm>
            <a:off x="3897496" y="3632624"/>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1705136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775AE3-A445-4531-B8F9-8DF6CE954E6A}"/>
              </a:ext>
            </a:extLst>
          </p:cNvPr>
          <p:cNvSpPr>
            <a:spLocks noGrp="1"/>
          </p:cNvSpPr>
          <p:nvPr>
            <p:ph type="pic" sz="quarter" idx="11" hasCustomPrompt="1"/>
          </p:nvPr>
        </p:nvSpPr>
        <p:spPr>
          <a:xfrm>
            <a:off x="2"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94864798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98D5B87-EEED-45CF-9D72-09ABC0C5CD5C}"/>
              </a:ext>
            </a:extLst>
          </p:cNvPr>
          <p:cNvSpPr>
            <a:spLocks noGrp="1"/>
          </p:cNvSpPr>
          <p:nvPr>
            <p:ph type="pic" sz="quarter" idx="10"/>
          </p:nvPr>
        </p:nvSpPr>
        <p:spPr>
          <a:xfrm>
            <a:off x="860926" y="2596174"/>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a16="http://schemas.microsoft.com/office/drawing/2014/main" id="{535119CF-4779-4A80-B836-80A5644F8205}"/>
              </a:ext>
            </a:extLst>
          </p:cNvPr>
          <p:cNvSpPr>
            <a:spLocks noGrp="1"/>
          </p:cNvSpPr>
          <p:nvPr>
            <p:ph type="pic" sz="quarter" idx="11" hasCustomPrompt="1"/>
          </p:nvPr>
        </p:nvSpPr>
        <p:spPr>
          <a:xfrm>
            <a:off x="4729505" y="2596174"/>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8BC00A24-3796-46DD-B9A8-387C53EF2F34}"/>
              </a:ext>
            </a:extLst>
          </p:cNvPr>
          <p:cNvSpPr>
            <a:spLocks noGrp="1"/>
          </p:cNvSpPr>
          <p:nvPr>
            <p:ph type="pic" sz="quarter" idx="12" hasCustomPrompt="1"/>
          </p:nvPr>
        </p:nvSpPr>
        <p:spPr>
          <a:xfrm>
            <a:off x="8598086" y="2596174"/>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25958299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8484416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343871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EE91B71-1B67-49AA-AD02-0815114F77F4}"/>
              </a:ext>
            </a:extLst>
          </p:cNvPr>
          <p:cNvSpPr>
            <a:spLocks noGrp="1"/>
          </p:cNvSpPr>
          <p:nvPr>
            <p:ph type="pic" sz="quarter" idx="10" hasCustomPrompt="1"/>
          </p:nvPr>
        </p:nvSpPr>
        <p:spPr>
          <a:xfrm>
            <a:off x="0" y="3429002"/>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5808652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09065623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6459FA84-0DEF-4C65-BB90-D11AFA1A9B33}"/>
              </a:ext>
            </a:extLst>
          </p:cNvPr>
          <p:cNvSpPr>
            <a:spLocks noGrp="1"/>
          </p:cNvSpPr>
          <p:nvPr>
            <p:ph type="pic" sz="quarter" idx="11" hasCustomPrompt="1"/>
          </p:nvPr>
        </p:nvSpPr>
        <p:spPr>
          <a:xfrm>
            <a:off x="5716047" y="2686172"/>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14120479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979573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66B98EF-68B4-4DD6-852E-6831A9346A20}"/>
              </a:ext>
            </a:extLst>
          </p:cNvPr>
          <p:cNvSpPr>
            <a:spLocks noGrp="1"/>
          </p:cNvSpPr>
          <p:nvPr>
            <p:ph type="pic" sz="quarter" idx="10" hasCustomPrompt="1"/>
          </p:nvPr>
        </p:nvSpPr>
        <p:spPr>
          <a:xfrm>
            <a:off x="1953473"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A93AD005-2DA2-4172-A9DA-E26F3DCE490E}"/>
              </a:ext>
            </a:extLst>
          </p:cNvPr>
          <p:cNvSpPr>
            <a:spLocks noGrp="1"/>
          </p:cNvSpPr>
          <p:nvPr>
            <p:ph type="pic" sz="quarter" idx="11" hasCustomPrompt="1"/>
          </p:nvPr>
        </p:nvSpPr>
        <p:spPr>
          <a:xfrm>
            <a:off x="5479507"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02736006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1481165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7D7D4157-F265-4875-9BF9-8C8E71D8CA9F}"/>
              </a:ext>
            </a:extLst>
          </p:cNvPr>
          <p:cNvSpPr>
            <a:spLocks noGrp="1"/>
          </p:cNvSpPr>
          <p:nvPr>
            <p:ph type="pic" sz="quarter" idx="11" hasCustomPrompt="1"/>
          </p:nvPr>
        </p:nvSpPr>
        <p:spPr>
          <a:xfrm>
            <a:off x="8477251"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6213018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0AB9CF0C-1472-4A3A-9C55-4ADAA1EEE244}"/>
              </a:ext>
            </a:extLst>
          </p:cNvPr>
          <p:cNvSpPr>
            <a:spLocks noGrp="1"/>
          </p:cNvSpPr>
          <p:nvPr>
            <p:ph type="pic" sz="quarter" idx="11" hasCustomPrompt="1"/>
          </p:nvPr>
        </p:nvSpPr>
        <p:spPr>
          <a:xfrm>
            <a:off x="9722739" y="571502"/>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5675826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9B0EA95-D626-4C3C-89B6-A85CB8876E5E}"/>
              </a:ext>
            </a:extLst>
          </p:cNvPr>
          <p:cNvSpPr>
            <a:spLocks noGrp="1"/>
          </p:cNvSpPr>
          <p:nvPr>
            <p:ph type="pic" sz="quarter" idx="10" hasCustomPrompt="1"/>
          </p:nvPr>
        </p:nvSpPr>
        <p:spPr>
          <a:xfrm>
            <a:off x="1982092" y="1"/>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18F3826D-D329-4D43-A81E-3C08F01A11B5}"/>
              </a:ext>
            </a:extLst>
          </p:cNvPr>
          <p:cNvSpPr>
            <a:spLocks noGrp="1"/>
          </p:cNvSpPr>
          <p:nvPr>
            <p:ph type="pic" sz="quarter" idx="11" hasCustomPrompt="1"/>
          </p:nvPr>
        </p:nvSpPr>
        <p:spPr>
          <a:xfrm>
            <a:off x="1982094" y="4047375"/>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a16="http://schemas.microsoft.com/office/drawing/2014/main" id="{2BD328D1-DBD1-43E6-8B79-352D777EF3F9}"/>
              </a:ext>
            </a:extLst>
          </p:cNvPr>
          <p:cNvSpPr>
            <a:spLocks noGrp="1"/>
          </p:cNvSpPr>
          <p:nvPr>
            <p:ph type="pic" sz="quarter" idx="12" hasCustomPrompt="1"/>
          </p:nvPr>
        </p:nvSpPr>
        <p:spPr>
          <a:xfrm>
            <a:off x="473300" y="1821951"/>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52976516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a16="http://schemas.microsoft.com/office/drawing/2014/main" id="{33E7F839-F107-40EB-BA6F-B69A99238008}"/>
              </a:ext>
            </a:extLst>
          </p:cNvPr>
          <p:cNvSpPr>
            <a:spLocks noGrp="1"/>
          </p:cNvSpPr>
          <p:nvPr>
            <p:ph type="pic" sz="quarter" idx="11" hasCustomPrompt="1"/>
          </p:nvPr>
        </p:nvSpPr>
        <p:spPr>
          <a:xfrm>
            <a:off x="3962400" y="1269732"/>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98501753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E6CB0B5-F130-4A12-84C9-EF2D9CED04DF}"/>
              </a:ext>
            </a:extLst>
          </p:cNvPr>
          <p:cNvSpPr>
            <a:spLocks noGrp="1"/>
          </p:cNvSpPr>
          <p:nvPr>
            <p:ph type="pic" sz="quarter" idx="10" hasCustomPrompt="1"/>
          </p:nvPr>
        </p:nvSpPr>
        <p:spPr>
          <a:xfrm>
            <a:off x="3184822" y="3940235"/>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60266938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90958401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W"/>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168872022"/>
      </p:ext>
    </p:extLst>
  </p:cSld>
  <p:clrMapOvr>
    <a:masterClrMapping/>
  </p:clrMapOvr>
  <p:transition spd="slow" advClick="0" advTm="0">
    <p:wip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748105196"/>
      </p:ext>
    </p:extLst>
  </p:cSld>
  <p:clrMapOvr>
    <a:masterClrMapping/>
  </p:clrMapOvr>
  <p:transition spd="slow" advClick="0" advTm="0">
    <p:wip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6000"/>
            </a:lvl1pPr>
          </a:lstStyle>
          <a:p>
            <a:r>
              <a:rPr lang="en-US"/>
              <a:t>Click to edit Master title style</a:t>
            </a:r>
            <a:endParaRPr lang="en-ZW"/>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249563843"/>
      </p:ext>
    </p:extLst>
  </p:cSld>
  <p:clrMapOvr>
    <a:masterClrMapping/>
  </p:clrMapOvr>
  <p:transition spd="slow" advClick="0"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852078-4B06-459B-81CE-280441464A91}"/>
              </a:ext>
            </a:extLst>
          </p:cNvPr>
          <p:cNvSpPr>
            <a:spLocks noGrp="1"/>
          </p:cNvSpPr>
          <p:nvPr>
            <p:ph type="pic" sz="quarter" idx="10" hasCustomPrompt="1"/>
          </p:nvPr>
        </p:nvSpPr>
        <p:spPr>
          <a:xfrm>
            <a:off x="5124450" y="2"/>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6934628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Date Placeholder 4"/>
          <p:cNvSpPr>
            <a:spLocks noGrp="1"/>
          </p:cNvSpPr>
          <p:nvPr>
            <p:ph type="dt" sz="half" idx="10"/>
          </p:nvPr>
        </p:nvSpPr>
        <p:spPr/>
        <p:txBody>
          <a:bodyPr/>
          <a:lstStyle/>
          <a:p>
            <a:pPr>
              <a:defRPr/>
            </a:pPr>
            <a:endParaRPr lang="en-ZW">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ZW">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485189392"/>
      </p:ext>
    </p:extLst>
  </p:cSld>
  <p:clrMapOvr>
    <a:masterClrMapping/>
  </p:clrMapOvr>
  <p:transition spd="slow" advClick="0" advTm="0">
    <p:wip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ZW"/>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7" name="Date Placeholder 6"/>
          <p:cNvSpPr>
            <a:spLocks noGrp="1"/>
          </p:cNvSpPr>
          <p:nvPr>
            <p:ph type="dt" sz="half" idx="10"/>
          </p:nvPr>
        </p:nvSpPr>
        <p:spPr/>
        <p:txBody>
          <a:bodyPr/>
          <a:lstStyle/>
          <a:p>
            <a:pPr>
              <a:defRPr/>
            </a:pPr>
            <a:endParaRPr lang="en-ZW">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ZW">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922296860"/>
      </p:ext>
    </p:extLst>
  </p:cSld>
  <p:clrMapOvr>
    <a:masterClrMapping/>
  </p:clrMapOvr>
  <p:transition spd="slow" advClick="0" advTm="0">
    <p:wip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Date Placeholder 2"/>
          <p:cNvSpPr>
            <a:spLocks noGrp="1"/>
          </p:cNvSpPr>
          <p:nvPr>
            <p:ph type="dt" sz="half" idx="10"/>
          </p:nvPr>
        </p:nvSpPr>
        <p:spPr/>
        <p:txBody>
          <a:bodyPr/>
          <a:lstStyle/>
          <a:p>
            <a:pPr>
              <a:defRPr/>
            </a:pPr>
            <a:endParaRPr lang="en-ZW">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ZW">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1283854072"/>
      </p:ext>
    </p:extLst>
  </p:cSld>
  <p:clrMapOvr>
    <a:masterClrMapping/>
  </p:clrMapOvr>
  <p:transition spd="slow" advClick="0" advTm="0">
    <p:wip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ZW">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ZW">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088772576"/>
      </p:ext>
    </p:extLst>
  </p:cSld>
  <p:clrMapOvr>
    <a:masterClrMapping/>
  </p:clrMapOvr>
  <p:transition spd="slow" advClick="0" advTm="0">
    <p:wip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ZW"/>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ZW">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ZW">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1032357921"/>
      </p:ext>
    </p:extLst>
  </p:cSld>
  <p:clrMapOvr>
    <a:masterClrMapping/>
  </p:clrMapOvr>
  <p:transition spd="slow" advClick="0" advTm="0">
    <p:wip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ZW"/>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W"/>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ZW">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ZW">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661543822"/>
      </p:ext>
    </p:extLst>
  </p:cSld>
  <p:clrMapOvr>
    <a:masterClrMapping/>
  </p:clrMapOvr>
  <p:transition spd="slow" advClick="0" advTm="0">
    <p:wip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4293549626"/>
      </p:ext>
    </p:extLst>
  </p:cSld>
  <p:clrMapOvr>
    <a:masterClrMapping/>
  </p:clrMapOvr>
  <p:transition spd="slow" advClick="0" advTm="0">
    <p:wip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ZW"/>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4257592938"/>
      </p:ext>
    </p:extLst>
  </p:cSld>
  <p:clrMapOvr>
    <a:masterClrMapping/>
  </p:clrMapOvr>
  <p:transition spd="slow" advClick="0" advTm="0">
    <p:wip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C2D7C-0B06-46C2-A4F3-176235F916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27CC56-1779-42DE-8F0D-09ADB2918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5B7F89-E07D-426B-8981-8C28CAD7F7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BC218D8F-C985-4634-B6AE-17E2957C33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D81459E-F5F6-46AD-82DF-5679E60CC2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79757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80D63-FFE7-4D38-AAFA-F68F4C7631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21F79C-C88D-4D73-95F6-D78E8BF42A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075A17-F652-4C2F-94C6-102391871FF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A280C47-5E88-4051-9468-14AB74197B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0AEDEF-4D55-4F6E-8263-4882F21B7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9106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B7540CF-0C23-4BB3-B7A9-D81B1EF9B550}"/>
              </a:ext>
            </a:extLst>
          </p:cNvPr>
          <p:cNvSpPr>
            <a:spLocks noGrp="1"/>
          </p:cNvSpPr>
          <p:nvPr>
            <p:ph type="pic" sz="quarter" idx="10" hasCustomPrompt="1"/>
          </p:nvPr>
        </p:nvSpPr>
        <p:spPr>
          <a:xfrm>
            <a:off x="2"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65028548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CA20-17B6-4C5E-9B80-6BB8F45E41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297745-D280-4511-BF25-84D1FDFF22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8232402-7184-43F5-8E3B-0AB6F9827EF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F223104-1616-47C4-A529-E5C61036CE2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8EBE212-5B6B-4074-AA8C-9BAB8F14B1E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265810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5CFAD-102B-4757-9B5A-8BDE389859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E80F4B-7AA1-4B6B-A878-AFF0308C0F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415894-E85C-4153-918D-0600740B1A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21453D-FD4A-4CE3-B01B-FABBB1AA58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CA18895-8C31-43DF-8F8A-6EC0A61018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5334708-D5F1-452B-B46C-279AA83101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64623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D4986-0946-41EB-8DB5-FCE51C1F53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E4679E-2CEE-4630-B586-6ACD65D736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040604-C3E5-48D2-9E3A-BEA4F329C2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E6F63C-5421-4B99-88BD-968CC8CB0B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977429-1D18-4E8E-B36C-633CC63AE3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E9360F-46AE-4300-A230-44AD131C139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CEA94C9-6D86-4FE6-953B-0F53D2B9ECA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717F51B2-316A-4248-9EE9-245F5379DC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344390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BA4B-7F89-457A-91C0-3F6E923A61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7318C5-66AB-45B0-ABC1-C443606F20E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5AC8747E-46FF-4269-A9B3-F00CBC4F9E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32893C0-81C3-4968-B8B2-3FCA3BFD80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45881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314A83-A1DF-459C-954E-28560E5247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FFC4AAE-5D01-4235-B6BC-A48080738D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E1ADD3B0-3492-4984-82A4-2E41B7C7DB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27681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698CF-381D-49F9-9851-0FCD671694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3DF18E-78E0-4414-A988-71C76838F2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032F09-AB47-4E31-9663-7C5B8FE2B7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985422-EDF7-419C-A184-87C079249D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60327DE8-C3BC-4D24-9E06-41FAA216AA0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529EEBA-0F9B-4E7F-B9DF-690DBC86D6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926395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AB3BE-8D17-4128-AA83-4A8D474940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942EB7-39F7-4AA7-A134-087FA6E32A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53ABE7-8445-4E0A-A93F-F718B0A23B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EC6626-63F3-4195-9ED9-B0352FA53F4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82F62837-A9BB-4E1A-ABFF-F8E1F57C7E8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281B2F8-FDB4-428A-97E0-15A39504D4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069479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C1E16-C8FA-42E4-B267-2BDFDD797E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F87D13-B66B-4933-9B89-AD199D5CBB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95BD47-306B-491C-8281-04129C6D172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DB1B291-B515-4BA0-89D2-FB9FD5B3F5B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575C507-8417-4924-AEF1-01EB42A0018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786400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382DAD-DCF7-4CE9-AC90-1A8BC57C0D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30C639-18C3-4451-8C7B-424CD991F8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AE2B5C-8286-4D4F-888D-B4E931043E0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98AD396-1EC5-4EFA-9DCD-322982F1E68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6051D17-A9FB-4757-BE37-39AB9540D1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0904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C2D7C-0B06-46C2-A4F3-176235F916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27CC56-1779-42DE-8F0D-09ADB2918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5B7F89-E07D-426B-8981-8C28CAD7F7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BC218D8F-C985-4634-B6AE-17E2957C33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D81459E-F5F6-46AD-82DF-5679E60CC2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8" name="صورة 7">
            <a:extLst>
              <a:ext uri="{FF2B5EF4-FFF2-40B4-BE49-F238E27FC236}">
                <a16:creationId xmlns:a16="http://schemas.microsoft.com/office/drawing/2014/main" id="{CEB4D7FA-38F2-EF70-FE16-C9DF24CDCD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9360" y="6524521"/>
            <a:ext cx="1563559" cy="228814"/>
          </a:xfrm>
          <a:prstGeom prst="rect">
            <a:avLst/>
          </a:prstGeom>
        </p:spPr>
      </p:pic>
    </p:spTree>
    <p:extLst>
      <p:ext uri="{BB962C8B-B14F-4D97-AF65-F5344CB8AC3E}">
        <p14:creationId xmlns:p14="http://schemas.microsoft.com/office/powerpoint/2010/main" val="1239056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theme" Target="../theme/theme2.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slideLayout" Target="../slideLayouts/slideLayout28.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theme" Target="../theme/theme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theme" Target="../theme/theme4.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5.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5.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theme" Target="../theme/theme6.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6.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theme" Target="../theme/theme7.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7D2D563C-3296-436D-BA33-317BAB35F1C0}"/>
              </a:ext>
            </a:extLst>
          </p:cNvPr>
          <p:cNvSpPr txBox="1">
            <a:spLocks/>
          </p:cNvSpPr>
          <p:nvPr userDrawn="1"/>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sz="1200" b="1" smtClean="0">
                <a:solidFill>
                  <a:schemeClr val="accent1"/>
                </a:solidFill>
                <a:latin typeface="Expo Arabic Light" panose="00000400000000000000" pitchFamily="2" charset="-78"/>
                <a:cs typeface="Expo Arabic Light" panose="00000400000000000000" pitchFamily="2" charset="-78"/>
              </a:rPr>
              <a:pPr algn="ctr"/>
              <a:t>‹#›</a:t>
            </a:fld>
            <a:endParaRPr lang="en-US" sz="1200" b="1" dirty="0">
              <a:solidFill>
                <a:schemeClr val="accent1"/>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200947748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Lst>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b="1" smtClean="0">
                <a:solidFill>
                  <a:schemeClr val="accent1"/>
                </a:solidFill>
                <a:latin typeface="Expo Arabic Light" panose="00000400000000000000" pitchFamily="2" charset="-78"/>
                <a:cs typeface="Expo Arabic Light" panose="00000400000000000000" pitchFamily="2" charset="-78"/>
              </a:rPr>
              <a:pPr algn="ctr"/>
              <a:t>‹#›</a:t>
            </a:fld>
            <a:endParaRPr lang="en-US" b="1" dirty="0">
              <a:solidFill>
                <a:schemeClr val="accent1"/>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278626837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 id="2147483718" r:id="rId19"/>
    <p:sldLayoutId id="2147483719" r:id="rId20"/>
    <p:sldLayoutId id="2147483720" r:id="rId21"/>
    <p:sldLayoutId id="2147483721" r:id="rId22"/>
    <p:sldLayoutId id="2147483722" r:id="rId23"/>
    <p:sldLayoutId id="2147483723"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7D2D563C-3296-436D-BA33-317BAB35F1C0}"/>
              </a:ext>
            </a:extLst>
          </p:cNvPr>
          <p:cNvSpPr txBox="1">
            <a:spLocks/>
          </p:cNvSpPr>
          <p:nvPr userDrawn="1"/>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sz="1200" b="1" smtClean="0">
                <a:solidFill>
                  <a:srgbClr val="03478B"/>
                </a:solidFill>
                <a:latin typeface="Expo Arabic Light" panose="00000400000000000000" pitchFamily="2" charset="-78"/>
                <a:cs typeface="Expo Arabic Light" panose="00000400000000000000" pitchFamily="2" charset="-78"/>
              </a:rPr>
              <a:pPr algn="ctr"/>
              <a:t>‹#›</a:t>
            </a:fld>
            <a:endParaRPr lang="en-US" sz="1200" b="1" dirty="0">
              <a:solidFill>
                <a:srgbClr val="03478B"/>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1017438612"/>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 id="2147483743" r:id="rId19"/>
    <p:sldLayoutId id="2147483744" r:id="rId20"/>
    <p:sldLayoutId id="2147483745" r:id="rId21"/>
    <p:sldLayoutId id="2147483746" r:id="rId22"/>
    <p:sldLayoutId id="2147483747" r:id="rId23"/>
    <p:sldLayoutId id="2147483748"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ZW"/>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ZW">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ZW">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348260882"/>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spd="slow" advClick="0" advTm="0">
    <p:wipe/>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B41418-AB0A-44F1-97D8-CA54C3968A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0C8D98-2E71-41C7-9E0C-5709D9E8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12A504-97C1-4C98-A21C-675F103C9F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5A0F090-D46B-4721-A384-3EB01DC33A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F4A5AAF-C269-4981-A6CF-F536A8895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8865306"/>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B41418-AB0A-44F1-97D8-CA54C3968A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0C8D98-2E71-41C7-9E0C-5709D9E8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12A504-97C1-4C98-A21C-675F103C9F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9/6/2026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5A0F090-D46B-4721-A384-3EB01DC33A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F4A5AAF-C269-4981-A6CF-F536A8895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446670"/>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61.xml"/><Relationship Id="rId1" Type="http://schemas.openxmlformats.org/officeDocument/2006/relationships/slideLayout" Target="../slideLayouts/slideLayout83.xml"/><Relationship Id="rId4" Type="http://schemas.openxmlformats.org/officeDocument/2006/relationships/image" Target="../media/image46.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74.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gif"/><Relationship Id="rId1" Type="http://schemas.openxmlformats.org/officeDocument/2006/relationships/slideLayout" Target="../slideLayouts/slideLayout88.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11.png"/><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2.xml"/><Relationship Id="rId1" Type="http://schemas.openxmlformats.org/officeDocument/2006/relationships/slideLayout" Target="../slideLayouts/slideLayout88.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11.png"/><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74.xml"/></Relationships>
</file>

<file path=ppt/slides/_rels/slide4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11.png"/><Relationship Id="rId4" Type="http://schemas.microsoft.com/office/2007/relationships/hdphoto" Target="../media/hdphoto2.wdp"/></Relationships>
</file>

<file path=ppt/slides/_rels/slide6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74.xml"/></Relationships>
</file>

<file path=ppt/slides/_rels/slide6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99.xml"/></Relationships>
</file>

<file path=ppt/slides/_rels/slide7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11.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11.png"/><Relationship Id="rId4" Type="http://schemas.microsoft.com/office/2007/relationships/hdphoto" Target="../media/hdphoto2.wdp"/></Relationships>
</file>

<file path=ppt/slides/_rels/slide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74.xml"/></Relationships>
</file>

<file path=ppt/slides/_rels/slide8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4.xml"/></Relationships>
</file>

<file path=ppt/slides/_rels/slide9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11.png"/><Relationship Id="rId4" Type="http://schemas.microsoft.com/office/2007/relationships/hdphoto" Target="../media/hdphoto2.wdp"/></Relationships>
</file>

<file path=ppt/slides/_rels/slide9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3.xml"/><Relationship Id="rId1" Type="http://schemas.openxmlformats.org/officeDocument/2006/relationships/slideLayout" Target="../slideLayouts/slideLayout74.xml"/></Relationships>
</file>

<file path=ppt/slides/_rels/slide9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183D9-7A39-D140-71D1-F420EB37214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AD21A13-B987-91A9-643D-79FBF2B9497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10858" y="11790"/>
            <a:ext cx="12168782" cy="6890842"/>
          </a:xfrm>
          <a:prstGeom prst="rect">
            <a:avLst/>
          </a:prstGeom>
          <a:noFill/>
        </p:spPr>
      </p:pic>
      <p:sp>
        <p:nvSpPr>
          <p:cNvPr id="4" name="Rectangle 3">
            <a:extLst>
              <a:ext uri="{FF2B5EF4-FFF2-40B4-BE49-F238E27FC236}">
                <a16:creationId xmlns:a16="http://schemas.microsoft.com/office/drawing/2014/main" id="{C82CB490-29A9-1A96-42DA-83DD490BC795}"/>
              </a:ext>
            </a:extLst>
          </p:cNvPr>
          <p:cNvSpPr/>
          <p:nvPr/>
        </p:nvSpPr>
        <p:spPr>
          <a:xfrm>
            <a:off x="-19881" y="-22058"/>
            <a:ext cx="12210378" cy="6924690"/>
          </a:xfrm>
          <a:prstGeom prst="rect">
            <a:avLst/>
          </a:prstGeom>
          <a:solidFill>
            <a:srgbClr val="168489">
              <a:alpha val="67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algn="ctr" rtl="1">
              <a:lnSpc>
                <a:spcPct val="115000"/>
              </a:lnSpc>
              <a:buNone/>
            </a:pPr>
            <a:endParaRPr lang="en-US" sz="9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7" name="Freeform: Shape 6">
            <a:extLst>
              <a:ext uri="{FF2B5EF4-FFF2-40B4-BE49-F238E27FC236}">
                <a16:creationId xmlns:a16="http://schemas.microsoft.com/office/drawing/2014/main" id="{3D0D4B2B-A455-BE07-51D6-0BD0C0FD285E}"/>
              </a:ext>
            </a:extLst>
          </p:cNvPr>
          <p:cNvSpPr/>
          <p:nvPr/>
        </p:nvSpPr>
        <p:spPr>
          <a:xfrm>
            <a:off x="7985364" y="1179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6" name="Freeform: Shape 5">
            <a:extLst>
              <a:ext uri="{FF2B5EF4-FFF2-40B4-BE49-F238E27FC236}">
                <a16:creationId xmlns:a16="http://schemas.microsoft.com/office/drawing/2014/main" id="{DC63DE95-6B66-BDD0-E621-E5C6FF8DCEF8}"/>
              </a:ext>
            </a:extLst>
          </p:cNvPr>
          <p:cNvSpPr/>
          <p:nvPr/>
        </p:nvSpPr>
        <p:spPr>
          <a:xfrm>
            <a:off x="8521046" y="11790"/>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4" name="Freeform: Shape 33">
            <a:extLst>
              <a:ext uri="{FF2B5EF4-FFF2-40B4-BE49-F238E27FC236}">
                <a16:creationId xmlns:a16="http://schemas.microsoft.com/office/drawing/2014/main" id="{62D2F51A-17BE-B5E5-543B-185BBA20D961}"/>
              </a:ext>
            </a:extLst>
          </p:cNvPr>
          <p:cNvSpPr/>
          <p:nvPr/>
        </p:nvSpPr>
        <p:spPr>
          <a:xfrm flipH="1">
            <a:off x="0" y="-22058"/>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5" name="Freeform: Shape 34">
            <a:extLst>
              <a:ext uri="{FF2B5EF4-FFF2-40B4-BE49-F238E27FC236}">
                <a16:creationId xmlns:a16="http://schemas.microsoft.com/office/drawing/2014/main" id="{C00A525A-0D86-1428-E782-00BFFC01F03B}"/>
              </a:ext>
            </a:extLst>
          </p:cNvPr>
          <p:cNvSpPr/>
          <p:nvPr/>
        </p:nvSpPr>
        <p:spPr>
          <a:xfrm flipH="1">
            <a:off x="497246" y="-22058"/>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7" name="Freeform: Shape 46">
            <a:extLst>
              <a:ext uri="{FF2B5EF4-FFF2-40B4-BE49-F238E27FC236}">
                <a16:creationId xmlns:a16="http://schemas.microsoft.com/office/drawing/2014/main" id="{82F50E17-A39F-9FE4-E1B4-92681F34C489}"/>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8" name="Freeform: Shape 47">
            <a:extLst>
              <a:ext uri="{FF2B5EF4-FFF2-40B4-BE49-F238E27FC236}">
                <a16:creationId xmlns:a16="http://schemas.microsoft.com/office/drawing/2014/main" id="{0CF464D6-034D-0941-3A5E-DFE7BF059D85}"/>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9" name="Freeform: Shape 48">
            <a:extLst>
              <a:ext uri="{FF2B5EF4-FFF2-40B4-BE49-F238E27FC236}">
                <a16:creationId xmlns:a16="http://schemas.microsoft.com/office/drawing/2014/main" id="{4657C729-1B44-ED65-B358-DB3D06200402}"/>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nvGrpSpPr>
          <p:cNvPr id="55" name="Group 54">
            <a:extLst>
              <a:ext uri="{FF2B5EF4-FFF2-40B4-BE49-F238E27FC236}">
                <a16:creationId xmlns:a16="http://schemas.microsoft.com/office/drawing/2014/main" id="{CDF57A54-071B-1CEE-C556-6B3E902CE575}"/>
              </a:ext>
            </a:extLst>
          </p:cNvPr>
          <p:cNvGrpSpPr/>
          <p:nvPr/>
        </p:nvGrpSpPr>
        <p:grpSpPr>
          <a:xfrm>
            <a:off x="0" y="5807302"/>
            <a:ext cx="3300907" cy="1054343"/>
            <a:chOff x="0" y="5807302"/>
            <a:chExt cx="3300907" cy="1054343"/>
          </a:xfrm>
        </p:grpSpPr>
        <p:sp>
          <p:nvSpPr>
            <p:cNvPr id="52" name="Freeform: Shape 51">
              <a:extLst>
                <a:ext uri="{FF2B5EF4-FFF2-40B4-BE49-F238E27FC236}">
                  <a16:creationId xmlns:a16="http://schemas.microsoft.com/office/drawing/2014/main" id="{6DA2C588-4C20-AAB4-7D29-58E8ACFDC0A1}"/>
                </a:ext>
              </a:extLst>
            </p:cNvPr>
            <p:cNvSpPr/>
            <p:nvPr/>
          </p:nvSpPr>
          <p:spPr>
            <a:xfrm flipH="1">
              <a:off x="215"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53" name="Freeform: Shape 52">
              <a:extLst>
                <a:ext uri="{FF2B5EF4-FFF2-40B4-BE49-F238E27FC236}">
                  <a16:creationId xmlns:a16="http://schemas.microsoft.com/office/drawing/2014/main" id="{580E32D8-9313-A3C6-9AC6-81AF70F43B93}"/>
                </a:ext>
              </a:extLst>
            </p:cNvPr>
            <p:cNvSpPr/>
            <p:nvPr/>
          </p:nvSpPr>
          <p:spPr>
            <a:xfrm flipH="1">
              <a:off x="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54" name="Freeform: Shape 53">
              <a:extLst>
                <a:ext uri="{FF2B5EF4-FFF2-40B4-BE49-F238E27FC236}">
                  <a16:creationId xmlns:a16="http://schemas.microsoft.com/office/drawing/2014/main" id="{87EFCAFD-EA36-EA98-3586-0AA9472B88B0}"/>
                </a:ext>
              </a:extLst>
            </p:cNvPr>
            <p:cNvSpPr/>
            <p:nvPr/>
          </p:nvSpPr>
          <p:spPr>
            <a:xfrm flipH="1">
              <a:off x="0"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sp>
        <p:nvSpPr>
          <p:cNvPr id="5" name="TextBox 4">
            <a:extLst>
              <a:ext uri="{FF2B5EF4-FFF2-40B4-BE49-F238E27FC236}">
                <a16:creationId xmlns:a16="http://schemas.microsoft.com/office/drawing/2014/main" id="{EA876998-9235-211F-30C0-41EA78C15A55}"/>
              </a:ext>
            </a:extLst>
          </p:cNvPr>
          <p:cNvSpPr txBox="1"/>
          <p:nvPr/>
        </p:nvSpPr>
        <p:spPr>
          <a:xfrm>
            <a:off x="1650453" y="2297057"/>
            <a:ext cx="9440599" cy="2769989"/>
          </a:xfrm>
          <a:prstGeom prst="rect">
            <a:avLst/>
          </a:prstGeom>
          <a:noFill/>
        </p:spPr>
        <p:txBody>
          <a:bodyPr wrap="square">
            <a:spAutoFit/>
          </a:bodyPr>
          <a:lstStyle/>
          <a:p>
            <a:pPr marL="0" marR="0" algn="ctr" rtl="1">
              <a:buNone/>
            </a:pPr>
            <a:r>
              <a:rPr lang="ar-SY" sz="66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إدارة العمليات وتحسين الإجراءات</a:t>
            </a:r>
          </a:p>
          <a:p>
            <a:pPr marL="0" marR="0" algn="ctr" rtl="1">
              <a:buNone/>
            </a:pPr>
            <a:r>
              <a:rPr lang="en-US" sz="5400" b="1"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Operations Management and Process Improvement</a:t>
            </a:r>
          </a:p>
        </p:txBody>
      </p:sp>
    </p:spTree>
    <p:extLst>
      <p:ext uri="{BB962C8B-B14F-4D97-AF65-F5344CB8AC3E}">
        <p14:creationId xmlns:p14="http://schemas.microsoft.com/office/powerpoint/2010/main" val="7113980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4DC40D-1A84-9E77-9579-2CB83A7E168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4423927"/>
            <a:ext cx="2728851" cy="2046638"/>
          </a:xfrm>
          <a:prstGeom prst="rect">
            <a:avLst/>
          </a:prstGeom>
        </p:spPr>
      </p:pic>
      <p:sp>
        <p:nvSpPr>
          <p:cNvPr id="3" name="TextBox 2">
            <a:extLst>
              <a:ext uri="{FF2B5EF4-FFF2-40B4-BE49-F238E27FC236}">
                <a16:creationId xmlns:a16="http://schemas.microsoft.com/office/drawing/2014/main" id="{D0AA539B-020E-0B5F-BB30-BFDBB2D13D0B}"/>
              </a:ext>
            </a:extLst>
          </p:cNvPr>
          <p:cNvSpPr txBox="1"/>
          <p:nvPr/>
        </p:nvSpPr>
        <p:spPr>
          <a:xfrm>
            <a:off x="2711434" y="1126570"/>
            <a:ext cx="9266726" cy="3618426"/>
          </a:xfrm>
          <a:prstGeom prst="rect">
            <a:avLst/>
          </a:prstGeom>
          <a:noFill/>
        </p:spPr>
        <p:txBody>
          <a:bodyPr wrap="square">
            <a:spAutoFit/>
          </a:bodyPr>
          <a:lstStyle/>
          <a:p>
            <a:pPr marL="0" marR="0" algn="justLow"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ويمكن النظر إلى إدارة العمليات باعتبارها حلقة وصل بين الاستراتيجية والتنفيذ. فالإدارة العليا تحدد الرؤية والأهداف الاستراتيجية، بينما تقوم العمليات بتحويل هذه الأهداف إلى أعمال وأنشطة وإجراءات يمكن تنفيذها وقياس نتائجها. فعلى سبيل المثال، إذا كان أحد الأهداف الاستراتيجية للمؤسسة هو تحسين تجربة المستفيد، فإن هذا الهدف يجب أن ينعكس على مجموعة من العمليات مثل استقبال طلبات المستفيدين، ومعالجة الشكاوى، وتقديم الخدمة، وقياس الرضا، ومتابعة الملاحظات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هذا المنطلق، فإن إدارة العمليات تساعد المؤسسة على الإجابة عن مجموعة من الأسئلة المهمة: ماذا نفعل؟ ولماذا نقوم به؟ وكيف يتم تنفيذه؟ ومن المسؤول عنه؟ وما الموارد اللازمة لتنفيذه؟ وما النتائج المتوقعة؟ وكيف نقيس نجاحه؟ وأين توجد نقاط الضعف؟ وكيف يمكن تحسينه؟</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1707350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CF56D-4986-C6B8-E528-7495C2E94E8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9A39701-F8CC-6C4C-B456-ACFAEF3CDD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9439" y="927463"/>
            <a:ext cx="2428742" cy="1799489"/>
          </a:xfrm>
          <a:prstGeom prst="rect">
            <a:avLst/>
          </a:prstGeom>
          <a:ln>
            <a:noFill/>
          </a:ln>
          <a:effectLst>
            <a:softEdge rad="112500"/>
          </a:effectLst>
        </p:spPr>
      </p:pic>
      <p:sp>
        <p:nvSpPr>
          <p:cNvPr id="4" name="TextBox 3">
            <a:extLst>
              <a:ext uri="{FF2B5EF4-FFF2-40B4-BE49-F238E27FC236}">
                <a16:creationId xmlns:a16="http://schemas.microsoft.com/office/drawing/2014/main" id="{2AE17436-A7E6-0316-FBB7-E68F8E73D9D2}"/>
              </a:ext>
            </a:extLst>
          </p:cNvPr>
          <p:cNvSpPr txBox="1"/>
          <p:nvPr/>
        </p:nvSpPr>
        <p:spPr>
          <a:xfrm>
            <a:off x="2534195" y="1585886"/>
            <a:ext cx="9412998" cy="4006225"/>
          </a:xfrm>
          <a:prstGeom prst="rect">
            <a:avLst/>
          </a:prstGeom>
          <a:noFill/>
        </p:spPr>
        <p:txBody>
          <a:bodyPr wrap="square">
            <a:spAutoFit/>
          </a:bodyPr>
          <a:lstStyle/>
          <a:p>
            <a:pPr marL="0" marR="0" algn="ctr" rtl="1">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إدارة التغيير والتواصل مع أصحاب المصلحة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إشراك العاملين في التغيير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أفضل وسائل تقليل المقاومة إشراك العاملين الذين يتأثرون بالتغيير في مراحل التصميم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فالموظف الذي ينفذ العملية يوميًا يمتلك معرفة بالتفاصيل العملية التي قد لا تظهر في الوثائق الرسمية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يكشف العاملون عن مشكلات في التصميم المقترح، أو يقترحون حلولًا أكثر واقعية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التواصل مع أصحاب المصلحة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أصحاب المصلحة هم الأشخاص أو الجهات التي تتأثر بالمشروع أو تؤثر فيه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يشملون الإدارة العليا، والموظفين، والعملاء، والجهات الرقابية، وإدارة التقنية، والجودة، والموردين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8056807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D5DDC-DD1C-DFA9-461E-7029154194D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D921045-B2D7-920F-BF77-5B6FDCF6609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91910" y="2612571"/>
            <a:ext cx="2567027" cy="2285723"/>
          </a:xfrm>
          <a:prstGeom prst="rect">
            <a:avLst/>
          </a:prstGeom>
        </p:spPr>
      </p:pic>
      <p:sp>
        <p:nvSpPr>
          <p:cNvPr id="4" name="TextBox 3">
            <a:extLst>
              <a:ext uri="{FF2B5EF4-FFF2-40B4-BE49-F238E27FC236}">
                <a16:creationId xmlns:a16="http://schemas.microsoft.com/office/drawing/2014/main" id="{9CCC5D8C-CACF-781B-DDE8-D0F7B3FD012A}"/>
              </a:ext>
            </a:extLst>
          </p:cNvPr>
          <p:cNvSpPr txBox="1"/>
          <p:nvPr/>
        </p:nvSpPr>
        <p:spPr>
          <a:xfrm>
            <a:off x="5773783" y="1491546"/>
            <a:ext cx="5706468" cy="4684359"/>
          </a:xfrm>
          <a:prstGeom prst="rect">
            <a:avLst/>
          </a:prstGeom>
          <a:noFill/>
        </p:spPr>
        <p:txBody>
          <a:bodyPr wrap="square">
            <a:spAutoFit/>
          </a:bodyPr>
          <a:lstStyle/>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التواصل قبل التغيير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يجب ألا تنتظر المؤسسة حتى يبدأ التطبيق لإخبار الموظفين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التواصل أثناء التطبيق</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أثناء التنفيذ تظهر أسئلة ومشكلات جديدة، ولذلك يجب أن يكون التواصل مستمرًا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وينبغي توفير قناة واضحة للإبلاغ عن المشكلات والمقترحات، مع التعامل معها بصورة منظمة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التواصل بعد التطبيق</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تطبيق التغيير، ينبغي توضيح النتائج المحققة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625919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23D0DA-9303-239D-6BFD-8290ED3FEE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60077" y="3383280"/>
            <a:ext cx="2894613" cy="1933602"/>
          </a:xfrm>
          <a:prstGeom prst="rect">
            <a:avLst/>
          </a:prstGeom>
        </p:spPr>
      </p:pic>
      <p:sp>
        <p:nvSpPr>
          <p:cNvPr id="3" name="TextBox 2">
            <a:extLst>
              <a:ext uri="{FF2B5EF4-FFF2-40B4-BE49-F238E27FC236}">
                <a16:creationId xmlns:a16="http://schemas.microsoft.com/office/drawing/2014/main" id="{590B791A-6893-1DBB-5FF3-694B63FEBE89}"/>
              </a:ext>
            </a:extLst>
          </p:cNvPr>
          <p:cNvSpPr txBox="1"/>
          <p:nvPr/>
        </p:nvSpPr>
        <p:spPr>
          <a:xfrm>
            <a:off x="4114801" y="1157549"/>
            <a:ext cx="7299582" cy="5011628"/>
          </a:xfrm>
          <a:prstGeom prst="rect">
            <a:avLst/>
          </a:prstGeom>
          <a:noFill/>
        </p:spPr>
        <p:txBody>
          <a:bodyPr wrap="square">
            <a:spAutoFit/>
          </a:bodyPr>
          <a:lstStyle/>
          <a:p>
            <a:pPr marL="0" marR="0" algn="ctr" rtl="1">
              <a:lnSpc>
                <a:spcPct val="115000"/>
              </a:lnSpc>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تطبيق دورة التحسين المستمر</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PDCA</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المرحلة الأولى</a:t>
            </a:r>
            <a:r>
              <a:rPr lang="en-US" sz="24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Plan – </a:t>
            </a: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التخطيط</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تبدأ الدورة بتحديد المشكلة وفهم الوضع الحالي وتحديد الهدف وتصميم الحل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المرحلة الثانية</a:t>
            </a:r>
            <a:r>
              <a:rPr lang="en-US" sz="24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Do – </a:t>
            </a: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التنفيذ</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في هذه المرحلة يتم تطبيق الحل المقترح</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المرحلة الثالثة</a:t>
            </a:r>
            <a:r>
              <a:rPr lang="en-US" sz="24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Check – </a:t>
            </a: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التحقق</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يتم في هذه المرحلة مقارنة النتائج بالمستهدفات وخط الأساس</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المرحلة الرابعة</a:t>
            </a:r>
            <a:r>
              <a:rPr lang="en-US" sz="24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Act – </a:t>
            </a: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التصرف والتحسين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تحليل النتائج، يتم تحديد الإجراء المناسب</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40277045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07B6C-FCB9-4E39-E691-98F2159D89B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2DA67E8-FD07-2A0D-E26B-B33F74D9900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7633" y="3282572"/>
            <a:ext cx="2676435" cy="2189810"/>
          </a:xfrm>
          <a:prstGeom prst="rect">
            <a:avLst/>
          </a:prstGeom>
        </p:spPr>
      </p:pic>
      <p:sp>
        <p:nvSpPr>
          <p:cNvPr id="4" name="TextBox 3">
            <a:extLst>
              <a:ext uri="{FF2B5EF4-FFF2-40B4-BE49-F238E27FC236}">
                <a16:creationId xmlns:a16="http://schemas.microsoft.com/office/drawing/2014/main" id="{7C8D31A6-2456-9A87-DF17-54A2E74276A0}"/>
              </a:ext>
            </a:extLst>
          </p:cNvPr>
          <p:cNvSpPr txBox="1"/>
          <p:nvPr/>
        </p:nvSpPr>
        <p:spPr>
          <a:xfrm>
            <a:off x="3775166" y="1350706"/>
            <a:ext cx="7874979" cy="5150128"/>
          </a:xfrm>
          <a:prstGeom prst="rect">
            <a:avLst/>
          </a:prstGeom>
          <a:noFill/>
        </p:spPr>
        <p:txBody>
          <a:bodyPr wrap="square">
            <a:spAutoFit/>
          </a:bodyPr>
          <a:lstStyle/>
          <a:p>
            <a:pPr marL="0" marR="0" algn="ctr" rtl="1">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المتابعة والرقابة وتقييم نتائج 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المتابعة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المتابعة هي عملية مستمرة للتأكد من أن المشروع يسير وفق الخطة وأن المهام يتم تنفيذها في الوقت المحدد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تعني المتابعة البحث عن الأخطاء فقط، وإنما تهدف إلى اكتشاف الانحرافات مبكرًا واتخاذ الإجراءات المناسبة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تقييم نتائج 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تنفيذ المشروع، يجب مقارنة الأداء الجديد بالوضع السابق</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تقييم الأثر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تحقق المبادرة نتائج تشغيلية، ولكن الأهم هو معرفة أثرها على المؤسسة والمستفيد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8709588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9FCF0-C112-2A90-C5EA-A1305564145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9E8384C-F1CA-DC06-135B-C1008CD38C5A}"/>
              </a:ext>
            </a:extLst>
          </p:cNvPr>
          <p:cNvSpPr txBox="1"/>
          <p:nvPr/>
        </p:nvSpPr>
        <p:spPr>
          <a:xfrm>
            <a:off x="3482265" y="1189245"/>
            <a:ext cx="8003986" cy="5011628"/>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إعداد مشروع تطبيقي متكامل لتحسين إحدى العمليات المؤسسية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المرحلة الأولى: اختيار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يتم اختيار العملية بناءً على وجود مشكلة واضحة أو فرصة تحسين ذات أثر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المرحلة الثانية: تحديد المشكلة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يجب وصف المشكلة بالبيانات قدر الإمكان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المرحلة الثالثة: تحديد خط الأساس</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يتم جمع البيانات الحالية للوقت والتكلفة والجودة وحجم المخرجات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المرحلة الرابعة: رسم</a:t>
            </a:r>
            <a:r>
              <a:rPr lang="en-US" sz="24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As-Is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يتم رسم العملية كما تحدث فعليًا وليس كما يفترض أن تحدث</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 name="Picture 2">
            <a:extLst>
              <a:ext uri="{FF2B5EF4-FFF2-40B4-BE49-F238E27FC236}">
                <a16:creationId xmlns:a16="http://schemas.microsoft.com/office/drawing/2014/main" id="{322135CE-B549-46C9-BD30-CFD836B777F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41326" y="3005034"/>
            <a:ext cx="3239234" cy="2161463"/>
          </a:xfrm>
          <a:prstGeom prst="rect">
            <a:avLst/>
          </a:prstGeom>
          <a:ln>
            <a:noFill/>
          </a:ln>
          <a:effectLst>
            <a:softEdge rad="112500"/>
          </a:effectLst>
        </p:spPr>
      </p:pic>
    </p:spTree>
    <p:extLst>
      <p:ext uri="{BB962C8B-B14F-4D97-AF65-F5344CB8AC3E}">
        <p14:creationId xmlns:p14="http://schemas.microsoft.com/office/powerpoint/2010/main" val="406138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B574B-CC79-ABB5-E384-EDD5A118D7F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E7CDB30-BD3A-8E36-B0CE-EF8F4FC8CE1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83827" y="2259068"/>
            <a:ext cx="3509796" cy="2339864"/>
          </a:xfrm>
          <a:prstGeom prst="rect">
            <a:avLst/>
          </a:prstGeom>
          <a:ln>
            <a:noFill/>
          </a:ln>
          <a:effectLst>
            <a:softEdge rad="112500"/>
          </a:effectLst>
        </p:spPr>
      </p:pic>
      <p:sp>
        <p:nvSpPr>
          <p:cNvPr id="4" name="TextBox 3">
            <a:extLst>
              <a:ext uri="{FF2B5EF4-FFF2-40B4-BE49-F238E27FC236}">
                <a16:creationId xmlns:a16="http://schemas.microsoft.com/office/drawing/2014/main" id="{4F513873-F2D8-93B2-4B20-DC6D089178EF}"/>
              </a:ext>
            </a:extLst>
          </p:cNvPr>
          <p:cNvSpPr txBox="1"/>
          <p:nvPr/>
        </p:nvSpPr>
        <p:spPr>
          <a:xfrm>
            <a:off x="3683726" y="1479981"/>
            <a:ext cx="7654835" cy="4664867"/>
          </a:xfrm>
          <a:prstGeom prst="rect">
            <a:avLst/>
          </a:prstGeom>
          <a:noFill/>
        </p:spPr>
        <p:txBody>
          <a:bodyPr wrap="square">
            <a:spAutoFit/>
          </a:bodyPr>
          <a:lstStyle/>
          <a:p>
            <a:pPr marL="0" marR="0" lvl="0" indent="0" algn="just" defTabSz="914400" rtl="1" eaLnBrk="1" fontAlgn="auto" latinLnBrk="0" hangingPunct="1">
              <a:lnSpc>
                <a:spcPct val="115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المرحلة الخامسة: تحليل الأسباب</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والهدف هو تحديد الأسباب التي تؤدي إلى المشكلة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المرحلة السادسة: تصميم</a:t>
            </a:r>
            <a:r>
              <a:rPr kumimoji="0" lang="en-US" sz="2400" b="1" i="0" u="none" strike="noStrike" kern="1200" cap="none" spc="0" normalizeH="0" baseline="0" noProof="0" dirty="0">
                <a:ln>
                  <a:noFill/>
                </a:ln>
                <a:solidFill>
                  <a:srgbClr val="31859C"/>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To-Be</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بعد تحديد الأسباب، يتم بناء الوضع المستقبلي</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المرحلة السابعة: تحديد خطة التنفيذ</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يتم تحويل التصميم إلى مجموعة مهام محددة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المرحلة الثامنة: إدارة التغيير</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يتم تحديد المتأثرين بالتغيير، وإعداد خطة التواصل والتدريب</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5393305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6FB6E-2D2A-BC73-8915-2B69BBE6D1B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99727F0-F35B-36D2-45BC-E96267F223A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51385" y="2541893"/>
            <a:ext cx="2656503" cy="1774213"/>
          </a:xfrm>
          <a:prstGeom prst="rect">
            <a:avLst/>
          </a:prstGeom>
        </p:spPr>
      </p:pic>
      <p:sp>
        <p:nvSpPr>
          <p:cNvPr id="4" name="TextBox 3">
            <a:extLst>
              <a:ext uri="{FF2B5EF4-FFF2-40B4-BE49-F238E27FC236}">
                <a16:creationId xmlns:a16="http://schemas.microsoft.com/office/drawing/2014/main" id="{06B65C48-33FC-EAF1-BF0C-EE55600CBA96}"/>
              </a:ext>
            </a:extLst>
          </p:cNvPr>
          <p:cNvSpPr txBox="1"/>
          <p:nvPr/>
        </p:nvSpPr>
        <p:spPr>
          <a:xfrm>
            <a:off x="4611188" y="1441206"/>
            <a:ext cx="6898040" cy="4127925"/>
          </a:xfrm>
          <a:prstGeom prst="rect">
            <a:avLst/>
          </a:prstGeom>
          <a:noFill/>
        </p:spPr>
        <p:txBody>
          <a:bodyPr wrap="square">
            <a:spAutoFit/>
          </a:bodyPr>
          <a:lstStyle/>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المرحلة التاسعة: التطبيق التجريبي</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يمكن تطبيق العملية الجديدة على عينة محددة أو إدارة واحدة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المرحلة العاشرة: التقييم</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تتم مقارنة النتائج بالمستهدفات</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المرحلة الحادية عشرة: التثبيت والتوحيد</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بعد نجاح التجربة، يتم اعتماد العملية الجديدة وتحديث</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SOPs </a:t>
            </a: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وتدريب الموظفين وتحديد مؤشرات المتابعة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42204723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7B040-BF62-2D58-401B-27172872D16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275A49E-2392-948A-CB80-1E82E9823B5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69957" y="2821414"/>
            <a:ext cx="3497986" cy="1989389"/>
          </a:xfrm>
          <a:prstGeom prst="rect">
            <a:avLst/>
          </a:prstGeom>
          <a:ln>
            <a:noFill/>
          </a:ln>
          <a:effectLst>
            <a:softEdge rad="112500"/>
          </a:effectLst>
        </p:spPr>
      </p:pic>
      <p:sp>
        <p:nvSpPr>
          <p:cNvPr id="4" name="TextBox 3">
            <a:extLst>
              <a:ext uri="{FF2B5EF4-FFF2-40B4-BE49-F238E27FC236}">
                <a16:creationId xmlns:a16="http://schemas.microsoft.com/office/drawing/2014/main" id="{4DBE3623-F2D0-2BB6-C7E8-534C66504F9D}"/>
              </a:ext>
            </a:extLst>
          </p:cNvPr>
          <p:cNvSpPr txBox="1"/>
          <p:nvPr/>
        </p:nvSpPr>
        <p:spPr>
          <a:xfrm>
            <a:off x="2613404" y="1465667"/>
            <a:ext cx="8556834" cy="4240135"/>
          </a:xfrm>
          <a:prstGeom prst="rect">
            <a:avLst/>
          </a:prstGeom>
          <a:noFill/>
        </p:spPr>
        <p:txBody>
          <a:bodyPr wrap="square">
            <a:spAutoFit/>
          </a:bodyPr>
          <a:lstStyle/>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ربط المشروع بدورة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PDCA</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تطبيق</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PDCA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على المشروع السابق</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Plan: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تحليل الشكاوى وتحديد أسباب التأخير وتصميم الحل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Do: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تطبيق النظام الجديد على وحدة محددة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Check: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قياس زمن الإغلاق والرضا وإعادة الفتح</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Act: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اعتماد الحل أو تعديله بناءً على النتائج</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وبعد ذلك تبدأ دورة جديدة لتحسين العملية بصورة مستمرة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071010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23D0DA-9303-239D-6BFD-8290ED3FEE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53589" y="2675888"/>
            <a:ext cx="3278777" cy="1968575"/>
          </a:xfrm>
          <a:prstGeom prst="rect">
            <a:avLst/>
          </a:prstGeom>
        </p:spPr>
      </p:pic>
      <p:sp>
        <p:nvSpPr>
          <p:cNvPr id="3" name="TextBox 2">
            <a:extLst>
              <a:ext uri="{FF2B5EF4-FFF2-40B4-BE49-F238E27FC236}">
                <a16:creationId xmlns:a16="http://schemas.microsoft.com/office/drawing/2014/main" id="{590B791A-6893-1DBB-5FF3-694B63FEBE89}"/>
              </a:ext>
            </a:extLst>
          </p:cNvPr>
          <p:cNvSpPr txBox="1"/>
          <p:nvPr/>
        </p:nvSpPr>
        <p:spPr>
          <a:xfrm>
            <a:off x="4808409" y="1967446"/>
            <a:ext cx="6842382" cy="3446713"/>
          </a:xfrm>
          <a:prstGeom prst="rect">
            <a:avLst/>
          </a:prstGeom>
          <a:noFill/>
        </p:spPr>
        <p:txBody>
          <a:bodyPr wrap="square">
            <a:spAutoFit/>
          </a:bodyPr>
          <a:lstStyle/>
          <a:p>
            <a:pPr marL="0" marR="0" algn="just" rtl="1">
              <a:lnSpc>
                <a:spcPct val="115000"/>
              </a:lnSpc>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دور الإدارة في نجاح مشروع 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تلعب الإدارة دورًا مهمًا في توفير البيئة المناسبة للتحسين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فالدعم الإداري لا يعني فقط الموافقة على المشروع، وإنما يشمل إزالة العوائق وتوفير الموارد ومتابعة النتائج وتشجيع الموظفين على المشاركة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يجب أن تتعامل الإدارة مع نتائج التحسين بصورة موضوعية، سواء كانت النتائج إيجابية أو أقل من المتوقع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565134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2944777" y="1403882"/>
            <a:ext cx="8850983" cy="4719241"/>
          </a:xfrm>
          <a:prstGeom prst="rect">
            <a:avLst/>
          </a:prstGeom>
          <a:noFill/>
        </p:spPr>
        <p:txBody>
          <a:bodyPr wrap="square">
            <a:spAutoFit/>
          </a:bodyPr>
          <a:lstStyle/>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دور مالك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مالك العملية هو الشخص الذي يتحمل المسؤولية المؤسسية عن أداء العملية ونتائجها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وفي مشاريع التحسين، يكون له دور مهم في اعتماد التغييرات وتوفير الدعم والتنسيق بين الجهات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يجب أن يضمن استمرار متابعة العملية بعد انتهاء المشروع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دور فريق 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فريق التحسين مسؤول عن تنفيذ التحليل والتصميم والاختبار والمتابعة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ويفضل أن يكون الفريق متعدد التخصصات، لأن العملية قد تتأثر بالتقنية والجودة والموارد البشرية والمالية والتشغيل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وجود وجهات نظر متعددة يساعد على بناء حلول أكثر واقعية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4541263-2698-4AD3-9E3A-0832955BE35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2346" y="1923228"/>
            <a:ext cx="2972739" cy="2378191"/>
          </a:xfrm>
          <a:prstGeom prst="rect">
            <a:avLst/>
          </a:prstGeom>
          <a:ln>
            <a:noFill/>
          </a:ln>
          <a:effectLst>
            <a:softEdge rad="112500"/>
          </a:effectLst>
        </p:spPr>
      </p:pic>
    </p:spTree>
    <p:extLst>
      <p:ext uri="{BB962C8B-B14F-4D97-AF65-F5344CB8AC3E}">
        <p14:creationId xmlns:p14="http://schemas.microsoft.com/office/powerpoint/2010/main" val="34060438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CF56D-4986-C6B8-E528-7495C2E94E8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9A39701-F8CC-6C4C-B456-ACFAEF3CDD2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4434840"/>
            <a:ext cx="2922402" cy="2034411"/>
          </a:xfrm>
          <a:prstGeom prst="rect">
            <a:avLst/>
          </a:prstGeom>
        </p:spPr>
      </p:pic>
      <p:sp>
        <p:nvSpPr>
          <p:cNvPr id="4" name="TextBox 3">
            <a:extLst>
              <a:ext uri="{FF2B5EF4-FFF2-40B4-BE49-F238E27FC236}">
                <a16:creationId xmlns:a16="http://schemas.microsoft.com/office/drawing/2014/main" id="{2AE17436-A7E6-0316-FBB7-E68F8E73D9D2}"/>
              </a:ext>
            </a:extLst>
          </p:cNvPr>
          <p:cNvSpPr txBox="1"/>
          <p:nvPr/>
        </p:nvSpPr>
        <p:spPr>
          <a:xfrm>
            <a:off x="3187338" y="1339201"/>
            <a:ext cx="8590037" cy="3746667"/>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إدارة العمليات والكفاءة المؤسسية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ترتبط إدارة العمليات ارتباطًا مباشرًا بمفهوم الكفاءة المؤسسية، لأن الكفاءة تعني تحقيق النتائج المطلوبة باستخدام الموارد المتاحة بصورة رشيدة. وكلما كانت العمليات واضحة ومنظمة وقابلة للقياس، أصبحت المؤسسة أكثر قدرة على التحكم في الوقت والتكلفة والموارد ومستوى الجودة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فعندما تكون العملية غير واضحة، قد تتكرر الأنشطة بين أكثر من موظف، أو تتعدد الموافقات دون حاجة حقيقية، أو تنتقل المعاملة بين إدارات عديدة، أو يتم إدخال البيانات أكثر من مرة، أو تنتظر المعاملة لفترات طويلة قبل اتخاذ القرار. وكل هذه الممارسات تؤدي إلى زيادة التكلفة وانخفاض سرعة تقديم الخدمة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021249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336868" y="1574291"/>
            <a:ext cx="7234649" cy="4628190"/>
          </a:xfrm>
          <a:prstGeom prst="rect">
            <a:avLst/>
          </a:prstGeom>
          <a:noFill/>
        </p:spPr>
        <p:txBody>
          <a:bodyPr wrap="square">
            <a:spAutoFit/>
          </a:bodyPr>
          <a:lstStyle/>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استدامة 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استدامة التحسين تعني استمرار النتائج الإيجابية بعد انتهاء مشروع التحسين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عوامل نجاح مشروعات تحسين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أهم عوامل النجاح وجود مشكلة واضحة، وهدف قابل للقياس، ودعم إداري، وفريق مناسب، وبيانات موثوقة، ومشاركة أصحاب المصلحة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يجب أن يكون المشروع واقعيًا من حيث النطاق والموارد والوقت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ويجب تجنب محاولة تحسين عدد كبير جدًا من العمليات في مشروع واحد، لأن ذلك يؤدي إلى تشتيت الموارد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742950" marR="0" lvl="1" indent="-285750" algn="justLow" defTabSz="914400" rtl="1" eaLnBrk="1" fontAlgn="auto" latinLnBrk="0" hangingPunct="1">
              <a:lnSpc>
                <a:spcPct val="107000"/>
              </a:lnSpc>
              <a:spcBef>
                <a:spcPts val="0"/>
              </a:spcBef>
              <a:spcAft>
                <a:spcPts val="800"/>
              </a:spcAft>
              <a:buClrTx/>
              <a:buSzPts val="1000"/>
              <a:buFont typeface="Courier New" panose="02070309020205020404" pitchFamily="49" charset="0"/>
              <a:buChar char="o"/>
              <a:tabLst>
                <a:tab pos="914400" algn="l"/>
              </a:tabLst>
              <a:defRPr/>
            </a:pPr>
            <a:endParaRPr kumimoji="0" 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47E024E-CB23-49E0-8259-EFE6F04CBF7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17907" y="2513875"/>
            <a:ext cx="3131578" cy="2468210"/>
          </a:xfrm>
          <a:prstGeom prst="rect">
            <a:avLst/>
          </a:prstGeom>
          <a:ln>
            <a:noFill/>
          </a:ln>
          <a:effectLst>
            <a:softEdge rad="112500"/>
          </a:effectLst>
        </p:spPr>
      </p:pic>
    </p:spTree>
    <p:extLst>
      <p:ext uri="{BB962C8B-B14F-4D97-AF65-F5344CB8AC3E}">
        <p14:creationId xmlns:p14="http://schemas.microsoft.com/office/powerpoint/2010/main" val="3031423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739110" y="1606964"/>
            <a:ext cx="6868507" cy="4832092"/>
          </a:xfrm>
          <a:prstGeom prst="rect">
            <a:avLst/>
          </a:prstGeom>
          <a:noFill/>
        </p:spPr>
        <p:txBody>
          <a:bodyPr wrap="square">
            <a:spAutoFit/>
          </a:bodyPr>
          <a:lstStyle/>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أخطاء شائعة في تنفيذ مشاريع 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الأخطاء الشائعة البدء في التنفيذ قبل فهم المشكلة، أو اختيار حل تقني قبل تحليل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أن عدم تحديد مالك واضح للمشروع يؤدي إلى ضعف المساءلة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الأخطاء كذلك عدم تحديد مؤشرات قبل التغيير، مما يجعل تقييم النتائج صعبًا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تفشل بعض المشاريع بسبب ضعف التواصل مع الموظفين أو عدم تدريبهم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الأخطاء المهمة أيضًا اعتبار انتهاء التطبيق نهاية المشروع، بينما ينبغي أن تستمر المتابعة والتقييم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C14D8C5D-EB58-49D9-9107-80ED0CFECB6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21977" y="2599508"/>
            <a:ext cx="2863312" cy="2143011"/>
          </a:xfrm>
          <a:prstGeom prst="rect">
            <a:avLst/>
          </a:prstGeom>
        </p:spPr>
      </p:pic>
    </p:spTree>
    <p:extLst>
      <p:ext uri="{BB962C8B-B14F-4D97-AF65-F5344CB8AC3E}">
        <p14:creationId xmlns:p14="http://schemas.microsoft.com/office/powerpoint/2010/main" val="14527806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6096000" y="1248059"/>
            <a:ext cx="5449009" cy="5345053"/>
          </a:xfrm>
          <a:prstGeom prst="rect">
            <a:avLst/>
          </a:prstGeom>
          <a:noFill/>
        </p:spPr>
        <p:txBody>
          <a:bodyPr wrap="square">
            <a:spAutoFit/>
          </a:bodyPr>
          <a:lstStyle/>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قائمة تحقق لمراجعة مشروع تحسين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قبل اعتماد المشروع يمكن استخدام قائمة التحقق التالية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المشكلة محددة بوضوح؟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توجد بيانات تدعم المشكلة؟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خط الأساس معروف؟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الهدف قابل للقياس؟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نطاق المشروع واضح؟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الأسباب الجذرية تم تحليلها؟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الحل يعالج السبب وليس العرض فقط؟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تم تحديد المسؤوليات؟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6DB509A0-5B45-4271-B069-37FBC1E7DC2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1147" y="1632878"/>
            <a:ext cx="2549435" cy="16996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a:extLst>
              <a:ext uri="{FF2B5EF4-FFF2-40B4-BE49-F238E27FC236}">
                <a16:creationId xmlns:a16="http://schemas.microsoft.com/office/drawing/2014/main" id="{BD175EFC-6A76-4E08-A0A8-C810B8EEFE70}"/>
              </a:ext>
            </a:extLst>
          </p:cNvPr>
          <p:cNvSpPr txBox="1"/>
          <p:nvPr/>
        </p:nvSpPr>
        <p:spPr>
          <a:xfrm>
            <a:off x="803366" y="2482690"/>
            <a:ext cx="6100354" cy="3447098"/>
          </a:xfrm>
          <a:prstGeom prst="rect">
            <a:avLst/>
          </a:prstGeom>
          <a:noFill/>
        </p:spPr>
        <p:txBody>
          <a:bodyPr wrap="square">
            <a:spAutoFit/>
          </a:bodyPr>
          <a:lstStyle/>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هل الموارد متاحة؟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هل الجدول الزمني واقعي؟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هل أصحاب المصلحة محددون؟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هل توجد خطة لإدارة التغيير؟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هل تم تحديد مؤشرات النجاح؟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هل تم تحديد آلية المتابعة؟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هل توجد خطة لاستدامة النتائج؟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362670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p:cNvGrpSpPr/>
          <p:nvPr/>
        </p:nvGrpSpPr>
        <p:grpSpPr>
          <a:xfrm>
            <a:off x="4347450" y="1871066"/>
            <a:ext cx="6857363" cy="3511751"/>
            <a:chOff x="4347449" y="1871065"/>
            <a:chExt cx="6857363" cy="3511751"/>
          </a:xfrm>
        </p:grpSpPr>
        <p:sp>
          <p:nvSpPr>
            <p:cNvPr id="17" name="TextBox 16">
              <a:extLst>
                <a:ext uri="{FF2B5EF4-FFF2-40B4-BE49-F238E27FC236}">
                  <a16:creationId xmlns:a16="http://schemas.microsoft.com/office/drawing/2014/main" id="{CFD6C242-1C94-4741-92E2-B1FF8B7CEC0D}"/>
                </a:ext>
              </a:extLst>
            </p:cNvPr>
            <p:cNvSpPr txBox="1"/>
            <p:nvPr/>
          </p:nvSpPr>
          <p:spPr>
            <a:xfrm>
              <a:off x="9175547" y="1871065"/>
              <a:ext cx="1787670" cy="646331"/>
            </a:xfrm>
            <a:prstGeom prst="rect">
              <a:avLst/>
            </a:prstGeom>
            <a:noFill/>
          </p:spPr>
          <p:txBody>
            <a:bodyPr wrap="none" rtlCol="0">
              <a:spAutoFit/>
            </a:bodyPr>
            <a:lstStyle/>
            <a:p>
              <a:pPr algn="r" rtl="1">
                <a:defRPr/>
              </a:pPr>
              <a:r>
                <a:rPr lang="ar-SY" sz="3600" b="1" dirty="0">
                  <a:solidFill>
                    <a:srgbClr val="1890A1">
                      <a:lumMod val="75000"/>
                    </a:srgbClr>
                  </a:solidFill>
                  <a:latin typeface="Sakkal Majalla" panose="02000000000000000000" pitchFamily="2" charset="-78"/>
                  <a:cs typeface="Sakkal Majalla" panose="02000000000000000000" pitchFamily="2" charset="-78"/>
                </a:rPr>
                <a:t>شكر وتقدير</a:t>
              </a:r>
              <a:endParaRPr lang="en-US" sz="3600" b="1" dirty="0">
                <a:solidFill>
                  <a:srgbClr val="1890A1">
                    <a:lumMod val="75000"/>
                  </a:srgbClr>
                </a:solidFill>
                <a:latin typeface="Sakkal Majalla" panose="02000000000000000000" pitchFamily="2" charset="-78"/>
                <a:cs typeface="Sakkal Majalla" panose="02000000000000000000" pitchFamily="2" charset="-78"/>
              </a:endParaRPr>
            </a:p>
          </p:txBody>
        </p:sp>
        <p:sp>
          <p:nvSpPr>
            <p:cNvPr id="19" name="TextBox 18">
              <a:extLst>
                <a:ext uri="{FF2B5EF4-FFF2-40B4-BE49-F238E27FC236}">
                  <a16:creationId xmlns:a16="http://schemas.microsoft.com/office/drawing/2014/main" id="{28C76E9F-567B-4235-911C-0566D6AA21A0}"/>
                </a:ext>
              </a:extLst>
            </p:cNvPr>
            <p:cNvSpPr txBox="1"/>
            <p:nvPr/>
          </p:nvSpPr>
          <p:spPr>
            <a:xfrm>
              <a:off x="4347449" y="3092945"/>
              <a:ext cx="6857363" cy="1323439"/>
            </a:xfrm>
            <a:prstGeom prst="rect">
              <a:avLst/>
            </a:prstGeom>
            <a:noFill/>
          </p:spPr>
          <p:txBody>
            <a:bodyPr wrap="square" rtlCol="0">
              <a:spAutoFit/>
            </a:bodyPr>
            <a:lstStyle/>
            <a:p>
              <a:pPr algn="justLow" rtl="1">
                <a:defRPr/>
              </a:pPr>
              <a:r>
                <a:rPr lang="ar-SY" sz="2000" b="1" dirty="0">
                  <a:solidFill>
                    <a:prstClr val="black">
                      <a:lumMod val="85000"/>
                      <a:lumOff val="15000"/>
                    </a:prstClr>
                  </a:solidFill>
                  <a:latin typeface="Sakkal Majalla" panose="02000000000000000000" pitchFamily="2" charset="-78"/>
                  <a:cs typeface="Sakkal Majalla" panose="02000000000000000000" pitchFamily="2" charset="-78"/>
                </a:rPr>
                <a:t>الحمد لله الذي وفقني لجمع هذه المادة العلمية .</a:t>
              </a:r>
              <a:br>
                <a:rPr lang="ar-SY" sz="2000" b="1" dirty="0">
                  <a:solidFill>
                    <a:prstClr val="black">
                      <a:lumMod val="85000"/>
                      <a:lumOff val="15000"/>
                    </a:prstClr>
                  </a:solidFill>
                  <a:latin typeface="Sakkal Majalla" panose="02000000000000000000" pitchFamily="2" charset="-78"/>
                  <a:cs typeface="Sakkal Majalla" panose="02000000000000000000" pitchFamily="2" charset="-78"/>
                </a:rPr>
              </a:br>
              <a:r>
                <a:rPr lang="ar-SY" sz="2000" b="1" dirty="0">
                  <a:solidFill>
                    <a:prstClr val="black">
                      <a:lumMod val="85000"/>
                      <a:lumOff val="15000"/>
                    </a:prstClr>
                  </a:solidFill>
                  <a:latin typeface="Sakkal Majalla" panose="02000000000000000000" pitchFamily="2" charset="-78"/>
                  <a:cs typeface="Sakkal Majalla" panose="02000000000000000000" pitchFamily="2" charset="-78"/>
                </a:rPr>
                <a:t>وكل التقدير والاحترام لكافة المراجع والأبحاث التي تم الاسترشاد بها وتعتبر مِحوراً أساسياً للمعارف والمعلومات التي اكتسبها المتدربين في هذا البرنامج وأيضا كل التقدير والاحترام لمن ساهم في نجاح هذا البرنامج .</a:t>
              </a:r>
              <a:endParaRPr lang="en-US" sz="2000" b="1" dirty="0">
                <a:solidFill>
                  <a:prstClr val="black">
                    <a:lumMod val="85000"/>
                    <a:lumOff val="15000"/>
                  </a:prstClr>
                </a:solidFill>
                <a:latin typeface="Sakkal Majalla" panose="02000000000000000000" pitchFamily="2" charset="-78"/>
                <a:cs typeface="Sakkal Majalla" panose="02000000000000000000" pitchFamily="2" charset="-78"/>
              </a:endParaRPr>
            </a:p>
          </p:txBody>
        </p:sp>
        <p:sp>
          <p:nvSpPr>
            <p:cNvPr id="20" name="TextBox 18">
              <a:extLst>
                <a:ext uri="{FF2B5EF4-FFF2-40B4-BE49-F238E27FC236}">
                  <a16:creationId xmlns:a16="http://schemas.microsoft.com/office/drawing/2014/main" id="{28C76E9F-567B-4235-911C-0566D6AA21A0}"/>
                </a:ext>
              </a:extLst>
            </p:cNvPr>
            <p:cNvSpPr txBox="1"/>
            <p:nvPr/>
          </p:nvSpPr>
          <p:spPr>
            <a:xfrm>
              <a:off x="7144831" y="4921151"/>
              <a:ext cx="2550698" cy="461665"/>
            </a:xfrm>
            <a:prstGeom prst="rect">
              <a:avLst/>
            </a:prstGeom>
            <a:noFill/>
          </p:spPr>
          <p:txBody>
            <a:bodyPr wrap="none" rtlCol="0">
              <a:spAutoFit/>
            </a:bodyPr>
            <a:lstStyle/>
            <a:p>
              <a:pPr algn="r" rtl="1">
                <a:defRPr/>
              </a:pPr>
              <a:r>
                <a:rPr lang="ar-SY" sz="2400" b="1" dirty="0">
                  <a:solidFill>
                    <a:srgbClr val="03478B"/>
                  </a:solidFill>
                  <a:latin typeface="Sakkal Majalla" panose="02000000000000000000" pitchFamily="2" charset="-78"/>
                  <a:cs typeface="Sakkal Majalla" panose="02000000000000000000" pitchFamily="2" charset="-78"/>
                </a:rPr>
                <a:t>وفقنا الله دوماً لما فيه الخير</a:t>
              </a:r>
              <a:endParaRPr lang="en-US" sz="2400" b="1" dirty="0">
                <a:solidFill>
                  <a:srgbClr val="03478B"/>
                </a:solidFill>
                <a:latin typeface="Sakkal Majalla" panose="02000000000000000000" pitchFamily="2" charset="-78"/>
                <a:cs typeface="Sakkal Majalla" panose="02000000000000000000" pitchFamily="2" charset="-78"/>
              </a:endParaRPr>
            </a:p>
          </p:txBody>
        </p:sp>
      </p:grpSp>
      <p:cxnSp>
        <p:nvCxnSpPr>
          <p:cNvPr id="12" name="Straight Connector 11"/>
          <p:cNvCxnSpPr/>
          <p:nvPr/>
        </p:nvCxnSpPr>
        <p:spPr>
          <a:xfrm flipH="1">
            <a:off x="0" y="105508"/>
            <a:ext cx="12192000" cy="0"/>
          </a:xfrm>
          <a:prstGeom prst="line">
            <a:avLst/>
          </a:prstGeom>
          <a:ln w="215900">
            <a:solidFill>
              <a:srgbClr val="002060"/>
            </a:solidFill>
          </a:ln>
        </p:spPr>
        <p:style>
          <a:lnRef idx="3">
            <a:schemeClr val="dk1"/>
          </a:lnRef>
          <a:fillRef idx="0">
            <a:schemeClr val="dk1"/>
          </a:fillRef>
          <a:effectRef idx="2">
            <a:schemeClr val="dk1"/>
          </a:effectRef>
          <a:fontRef idx="minor">
            <a:schemeClr val="tx1"/>
          </a:fontRef>
        </p:style>
      </p:cxnSp>
      <p:pic>
        <p:nvPicPr>
          <p:cNvPr id="5" name="Picture 4"/>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03384" y="520768"/>
            <a:ext cx="4085492" cy="4085492"/>
          </a:xfrm>
          <a:prstGeom prst="rect">
            <a:avLst/>
          </a:prstGeom>
        </p:spPr>
      </p:pic>
      <p:grpSp>
        <p:nvGrpSpPr>
          <p:cNvPr id="15" name="Group 14"/>
          <p:cNvGrpSpPr/>
          <p:nvPr/>
        </p:nvGrpSpPr>
        <p:grpSpPr>
          <a:xfrm>
            <a:off x="4029478" y="6537902"/>
            <a:ext cx="8162522" cy="45719"/>
            <a:chOff x="4029478" y="6537901"/>
            <a:chExt cx="8162522" cy="45719"/>
          </a:xfrm>
        </p:grpSpPr>
        <p:sp>
          <p:nvSpPr>
            <p:cNvPr id="16" name="Rectangle 15"/>
            <p:cNvSpPr/>
            <p:nvPr/>
          </p:nvSpPr>
          <p:spPr>
            <a:xfrm>
              <a:off x="5157216" y="6537901"/>
              <a:ext cx="7034784"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Roboto"/>
              </a:endParaRPr>
            </a:p>
          </p:txBody>
        </p:sp>
        <p:sp>
          <p:nvSpPr>
            <p:cNvPr id="18" name="Rectangle 17"/>
            <p:cNvSpPr/>
            <p:nvPr/>
          </p:nvSpPr>
          <p:spPr>
            <a:xfrm>
              <a:off x="4029478" y="6537901"/>
              <a:ext cx="1127738" cy="45719"/>
            </a:xfrm>
            <a:prstGeom prst="rect">
              <a:avLst/>
            </a:prstGeom>
            <a:solidFill>
              <a:srgbClr val="1673A3"/>
            </a:solidFill>
            <a:ln>
              <a:solidFill>
                <a:srgbClr val="1673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Roboto"/>
              </a:endParaRPr>
            </a:p>
          </p:txBody>
        </p:sp>
      </p:grpSp>
    </p:spTree>
    <p:extLst>
      <p:ext uri="{BB962C8B-B14F-4D97-AF65-F5344CB8AC3E}">
        <p14:creationId xmlns:p14="http://schemas.microsoft.com/office/powerpoint/2010/main" val="134831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 calcmode="lin" valueType="num">
                                      <p:cBhvr>
                                        <p:cTn id="9" dur="1500" fill="hold"/>
                                        <p:tgtEl>
                                          <p:spTgt spid="2"/>
                                        </p:tgtEl>
                                        <p:attrNameLst>
                                          <p:attrName>style.rotation</p:attrName>
                                        </p:attrNameLst>
                                      </p:cBhvr>
                                      <p:tavLst>
                                        <p:tav tm="0">
                                          <p:val>
                                            <p:fltVal val="90"/>
                                          </p:val>
                                        </p:tav>
                                        <p:tav tm="100000">
                                          <p:val>
                                            <p:fltVal val="0"/>
                                          </p:val>
                                        </p:tav>
                                      </p:tavLst>
                                    </p:anim>
                                    <p:animEffect transition="in" filter="fade">
                                      <p:cBhvr>
                                        <p:cTn id="10"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p:nvSpPr>
        <p:spPr>
          <a:xfrm>
            <a:off x="2738146" y="2286070"/>
            <a:ext cx="6477964" cy="2215991"/>
          </a:xfrm>
          <a:prstGeom prst="rect">
            <a:avLst/>
          </a:prstGeom>
          <a:noFill/>
          <a:ln>
            <a:noFill/>
          </a:ln>
          <a:effectLst/>
        </p:spPr>
        <p:txBody>
          <a:bodyPr wrap="square" rtlCol="0">
            <a:spAutoFit/>
          </a:bodyPr>
          <a:lstStyle/>
          <a:p>
            <a:pPr algn="ctr" rtl="1">
              <a:defRPr/>
            </a:pPr>
            <a:r>
              <a:rPr lang="ar-EG" sz="13800" dirty="0">
                <a:ln w="0"/>
                <a:solidFill>
                  <a:srgbClr val="168489"/>
                </a:solidFill>
                <a:effectLst>
                  <a:outerShdw blurRad="38100" dist="19050" dir="2700000" algn="tl" rotWithShape="0">
                    <a:prstClr val="black">
                      <a:alpha val="40000"/>
                    </a:prstClr>
                  </a:outerShdw>
                </a:effectLst>
                <a:latin typeface="Andalus" panose="02020603050405020304" pitchFamily="18" charset="-78"/>
                <a:cs typeface="Andalus" panose="02020603050405020304" pitchFamily="18" charset="-78"/>
              </a:rPr>
              <a:t>شكراً لكم</a:t>
            </a:r>
            <a:endParaRPr lang="en-ZW" sz="13800" dirty="0">
              <a:ln w="0"/>
              <a:solidFill>
                <a:srgbClr val="168489"/>
              </a:solidFill>
              <a:effectLst>
                <a:outerShdw blurRad="38100" dist="19050" dir="2700000" algn="tl" rotWithShape="0">
                  <a:prstClr val="black">
                    <a:alpha val="40000"/>
                  </a:prstClr>
                </a:outerShdw>
              </a:effectLst>
              <a:latin typeface="Andalus" panose="02020603050405020304" pitchFamily="18" charset="-78"/>
              <a:cs typeface="Andalus" panose="02020603050405020304" pitchFamily="18" charset="-78"/>
            </a:endParaRPr>
          </a:p>
        </p:txBody>
      </p:sp>
      <p:pic>
        <p:nvPicPr>
          <p:cNvPr id="7" name="Picture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882989">
            <a:off x="8904127" y="207115"/>
            <a:ext cx="2802573" cy="2651144"/>
          </a:xfrm>
          <a:prstGeom prst="rect">
            <a:avLst/>
          </a:prstGeom>
        </p:spPr>
      </p:pic>
      <p:cxnSp>
        <p:nvCxnSpPr>
          <p:cNvPr id="10" name="Straight Connector 9"/>
          <p:cNvCxnSpPr/>
          <p:nvPr/>
        </p:nvCxnSpPr>
        <p:spPr>
          <a:xfrm flipH="1">
            <a:off x="0" y="105508"/>
            <a:ext cx="12192000" cy="0"/>
          </a:xfrm>
          <a:prstGeom prst="line">
            <a:avLst/>
          </a:prstGeom>
          <a:noFill/>
          <a:ln w="215900" cap="flat" cmpd="sng" algn="ctr">
            <a:solidFill>
              <a:srgbClr val="137277"/>
            </a:solidFill>
            <a:prstDash val="solid"/>
            <a:miter lim="800000"/>
          </a:ln>
          <a:effectLst/>
        </p:spPr>
      </p:cxnSp>
      <p:grpSp>
        <p:nvGrpSpPr>
          <p:cNvPr id="3" name="Group 2"/>
          <p:cNvGrpSpPr/>
          <p:nvPr/>
        </p:nvGrpSpPr>
        <p:grpSpPr>
          <a:xfrm>
            <a:off x="-1438913" y="3259368"/>
            <a:ext cx="5648325" cy="3423255"/>
            <a:chOff x="-1764622" y="2314139"/>
            <a:chExt cx="5648325" cy="3423255"/>
          </a:xfrm>
        </p:grpSpPr>
        <p:pic>
          <p:nvPicPr>
            <p:cNvPr id="8" name="Picture 7"/>
            <p:cNvPicPr>
              <a:picLocks noChangeAspect="1"/>
            </p:cNvPicPr>
            <p:nvPr/>
          </p:nvPicPr>
          <p:blipFill rotWithShape="1">
            <a:blip r:embed="rId4">
              <a:duotone>
                <a:prstClr val="black"/>
                <a:srgbClr val="168489">
                  <a:tint val="45000"/>
                  <a:satMod val="400000"/>
                </a:srgbClr>
              </a:duotone>
              <a:extLst>
                <a:ext uri="{28A0092B-C50C-407E-A947-70E740481C1C}">
                  <a14:useLocalDpi xmlns:a14="http://schemas.microsoft.com/office/drawing/2010/main" val="0"/>
                </a:ext>
              </a:extLst>
            </a:blip>
            <a:srcRect b="30244"/>
            <a:stretch/>
          </p:blipFill>
          <p:spPr>
            <a:xfrm>
              <a:off x="-1764622" y="2314139"/>
              <a:ext cx="5648325" cy="2797244"/>
            </a:xfrm>
            <a:prstGeom prst="rect">
              <a:avLst/>
            </a:prstGeom>
          </p:spPr>
        </p:pic>
        <p:pic>
          <p:nvPicPr>
            <p:cNvPr id="9" name="Picture 8"/>
            <p:cNvPicPr>
              <a:picLocks noChangeAspect="1"/>
            </p:cNvPicPr>
            <p:nvPr/>
          </p:nvPicPr>
          <p:blipFill rotWithShape="1">
            <a:blip r:embed="rId4">
              <a:duotone>
                <a:prstClr val="black"/>
                <a:srgbClr val="168489">
                  <a:tint val="45000"/>
                  <a:satMod val="400000"/>
                </a:srgbClr>
              </a:duotone>
              <a:extLst>
                <a:ext uri="{28A0092B-C50C-407E-A947-70E740481C1C}">
                  <a14:useLocalDpi xmlns:a14="http://schemas.microsoft.com/office/drawing/2010/main" val="0"/>
                </a:ext>
              </a:extLst>
            </a:blip>
            <a:srcRect l="42603" t="68947" r="42199" b="14532"/>
            <a:stretch/>
          </p:blipFill>
          <p:spPr>
            <a:xfrm>
              <a:off x="630331" y="5074920"/>
              <a:ext cx="858417" cy="662474"/>
            </a:xfrm>
            <a:prstGeom prst="rect">
              <a:avLst/>
            </a:prstGeom>
          </p:spPr>
        </p:pic>
      </p:grpSp>
      <p:grpSp>
        <p:nvGrpSpPr>
          <p:cNvPr id="11" name="Group 10"/>
          <p:cNvGrpSpPr/>
          <p:nvPr/>
        </p:nvGrpSpPr>
        <p:grpSpPr>
          <a:xfrm>
            <a:off x="2037662" y="6153913"/>
            <a:ext cx="10154340" cy="429708"/>
            <a:chOff x="4029478" y="6537901"/>
            <a:chExt cx="8162522" cy="45719"/>
          </a:xfrm>
          <a:solidFill>
            <a:srgbClr val="50A3A7"/>
          </a:solidFill>
        </p:grpSpPr>
        <p:sp>
          <p:nvSpPr>
            <p:cNvPr id="12" name="Rectangle 11"/>
            <p:cNvSpPr/>
            <p:nvPr/>
          </p:nvSpPr>
          <p:spPr>
            <a:xfrm>
              <a:off x="5157216" y="6537901"/>
              <a:ext cx="7034784" cy="45719"/>
            </a:xfrm>
            <a:prstGeom prst="rect">
              <a:avLst/>
            </a:prstGeom>
            <a:grp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Calibri" panose="020F0502020204030204"/>
              </a:endParaRPr>
            </a:p>
          </p:txBody>
        </p:sp>
        <p:sp>
          <p:nvSpPr>
            <p:cNvPr id="13" name="Rectangle 12"/>
            <p:cNvSpPr/>
            <p:nvPr/>
          </p:nvSpPr>
          <p:spPr>
            <a:xfrm>
              <a:off x="4029478" y="6537901"/>
              <a:ext cx="1127738" cy="45719"/>
            </a:xfrm>
            <a:prstGeom prst="rect">
              <a:avLst/>
            </a:prstGeom>
            <a:grp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Calibri" panose="020F0502020204030204"/>
              </a:endParaRPr>
            </a:p>
          </p:txBody>
        </p:sp>
      </p:grpSp>
    </p:spTree>
    <p:extLst>
      <p:ext uri="{BB962C8B-B14F-4D97-AF65-F5344CB8AC3E}">
        <p14:creationId xmlns:p14="http://schemas.microsoft.com/office/powerpoint/2010/main" val="31354294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grpId="0" nodeType="withEffect">
                                  <p:stCondLst>
                                    <p:cond delay="0"/>
                                  </p:stCondLst>
                                  <p:childTnLst>
                                    <p:animScale>
                                      <p:cBhvr>
                                        <p:cTn id="6" dur="75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723BB525-B65C-5900-BB37-A1E1961E7B8D}"/>
              </a:ext>
            </a:extLst>
          </p:cNvPr>
          <p:cNvSpPr txBox="1"/>
          <p:nvPr/>
        </p:nvSpPr>
        <p:spPr>
          <a:xfrm>
            <a:off x="2142423" y="2027236"/>
            <a:ext cx="7542998" cy="212365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9600" dirty="0">
                <a:solidFill>
                  <a:schemeClr val="bg1"/>
                </a:solidFill>
                <a:effectLst>
                  <a:outerShdw blurRad="38100" dist="38100" dir="2700000" algn="tl">
                    <a:srgbClr val="000000">
                      <a:alpha val="43137"/>
                    </a:srgbClr>
                  </a:outerShdw>
                </a:effectLst>
              </a:rPr>
              <a:t>تمت بعونه تعالى</a:t>
            </a:r>
            <a:endParaRPr lang="en-US" sz="9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D5DDC-DD1C-DFA9-461E-7029154194D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D921045-B2D7-920F-BF77-5B6FDCF660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4446" y="3135561"/>
            <a:ext cx="3376925" cy="2249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9CCC5D8C-CACF-781B-DDE8-D0F7B3FD012A}"/>
              </a:ext>
            </a:extLst>
          </p:cNvPr>
          <p:cNvSpPr txBox="1"/>
          <p:nvPr/>
        </p:nvSpPr>
        <p:spPr>
          <a:xfrm>
            <a:off x="3305226" y="1282540"/>
            <a:ext cx="8005208" cy="4596130"/>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أهمية إدارة العمليات في المؤسسات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تظهر أهمية إدارة العمليات في مجموعة من الجوانب المترابطة، من أبرزها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رفع الكفاءة التشغيلية وتقليل الهدر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تحسين جودة المنتجات والخدمات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تقليل الوقت اللازم لإنجاز الأعمال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خفض التكاليف التشغيلية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توضيح المسؤوليات والصلاحيات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تحسين تجربة المستفيد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دعم القرارات الإدارية المبنية على البيانات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تعزيز قدرة المؤسسة على التحسين المستمر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219759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07B6C-FCB9-4E39-E691-98F2159D89B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2DA67E8-FD07-2A0D-E26B-B33F74D9900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46358" y="2899955"/>
            <a:ext cx="3874743" cy="201758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7C8D31A6-2456-9A87-DF17-54A2E74276A0}"/>
              </a:ext>
            </a:extLst>
          </p:cNvPr>
          <p:cNvSpPr txBox="1"/>
          <p:nvPr/>
        </p:nvSpPr>
        <p:spPr>
          <a:xfrm>
            <a:off x="5068390" y="1572773"/>
            <a:ext cx="6477252" cy="4576637"/>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إدارة العمليات وتحسين تجربة المستفيد</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أهم التحولات الحديثة في إدارة العمليات الانتقال من التركيز على ما تراه المؤسسة مناسبًا إلى التركيز على ما يحقق قيمة حقيقية للمستفيد. فقد تكون المؤسسة قادرة على تنفيذ إجراءاتها وفق اللوائح، ولكن ذلك لا يعني بالضرورة أن العملية سهلة أو سريعة بالنسبة للمستفيد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لذلك يجب عند تحليل العمليات طرح أسئلة تتعلق بالقيمة، مثل: هل تضيف هذه الخطوة قيمة للمستفيد؟ وهل يمكن تنفيذها بطريقة أبسط؟ وهل يحتاج المستفيد إلى تقديم هذه البيانات أكثر من مرة؟ وهل يمكن الحصول على المعلومات من مصدر داخلي بدلًا من طلبها مرة أخرى؟</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spcBef>
                <a:spcPts val="0"/>
              </a:spcBef>
              <a:spcAft>
                <a:spcPts val="1000"/>
              </a:spcAft>
              <a:buSzPts val="1000"/>
              <a:buFont typeface="Symbol" panose="05050102010706020507" pitchFamily="18" charset="2"/>
              <a:buChar char=""/>
              <a:tabLst>
                <a:tab pos="457200" algn="l"/>
              </a:tabLst>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606716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9FCF0-C112-2A90-C5EA-A1305564145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9E8384C-F1CA-DC06-135B-C1008CD38C5A}"/>
              </a:ext>
            </a:extLst>
          </p:cNvPr>
          <p:cNvSpPr txBox="1"/>
          <p:nvPr/>
        </p:nvSpPr>
        <p:spPr>
          <a:xfrm>
            <a:off x="2704011" y="1040703"/>
            <a:ext cx="8774694" cy="5573834"/>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إدارة العمليات والحد من الهدر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الهدر هو أحد أهم المشكلات التي تستهدفها إدارة العمليات. ويقصد به الموارد أو الوقت أو الجهد الذي يتم استهلاكه دون أن ينتج عنه قيمة حقيقية. وقد يكون الهدر واضحًا مثل الانتظار الطويل، وقد يكون غير واضح مثل إعادة إدخال البيانات أو مراجعة مستندات لا تحتاج إلى مراجعة متكررة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ومن أمثلة الهدر في العمليات المؤسسية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الانتظار بين مراحل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تكرار إدخال البيانات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تكرار الموافقات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الأخطاء وإعادة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النقل غير الضروري للملفات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تنفيذ خطوات لا تضيف قيمة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استخدام موارد أكبر من الحاجة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 name="Picture 2">
            <a:extLst>
              <a:ext uri="{FF2B5EF4-FFF2-40B4-BE49-F238E27FC236}">
                <a16:creationId xmlns:a16="http://schemas.microsoft.com/office/drawing/2014/main" id="{322135CE-B549-46C9-BD30-CFD836B777F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25705" y="3525569"/>
            <a:ext cx="4365198" cy="2291728"/>
          </a:xfrm>
          <a:prstGeom prst="rect">
            <a:avLst/>
          </a:prstGeom>
          <a:ln>
            <a:noFill/>
          </a:ln>
          <a:effectLst>
            <a:softEdge rad="112500"/>
          </a:effectLst>
        </p:spPr>
      </p:pic>
    </p:spTree>
    <p:extLst>
      <p:ext uri="{BB962C8B-B14F-4D97-AF65-F5344CB8AC3E}">
        <p14:creationId xmlns:p14="http://schemas.microsoft.com/office/powerpoint/2010/main" val="20383970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B574B-CC79-ABB5-E384-EDD5A118D7F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E7CDB30-BD3A-8E36-B0CE-EF8F4FC8CE1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09898" y="2890200"/>
            <a:ext cx="3639142" cy="2047018"/>
          </a:xfrm>
          <a:prstGeom prst="rect">
            <a:avLst/>
          </a:prstGeom>
          <a:ln>
            <a:noFill/>
          </a:ln>
          <a:effectLst>
            <a:softEdge rad="112500"/>
          </a:effectLst>
        </p:spPr>
      </p:pic>
      <p:sp>
        <p:nvSpPr>
          <p:cNvPr id="4" name="TextBox 3">
            <a:extLst>
              <a:ext uri="{FF2B5EF4-FFF2-40B4-BE49-F238E27FC236}">
                <a16:creationId xmlns:a16="http://schemas.microsoft.com/office/drawing/2014/main" id="{4F513873-F2D8-93B2-4B20-DC6D089178EF}"/>
              </a:ext>
            </a:extLst>
          </p:cNvPr>
          <p:cNvSpPr txBox="1"/>
          <p:nvPr/>
        </p:nvSpPr>
        <p:spPr>
          <a:xfrm>
            <a:off x="4867051" y="1674122"/>
            <a:ext cx="6779624" cy="4479175"/>
          </a:xfrm>
          <a:prstGeom prst="rect">
            <a:avLst/>
          </a:prstGeom>
          <a:noFill/>
        </p:spPr>
        <p:txBody>
          <a:bodyPr wrap="square">
            <a:spAutoFit/>
          </a:bodyPr>
          <a:lstStyle/>
          <a:p>
            <a:pPr marL="0" marR="0" algn="ctr" rtl="1">
              <a:lnSpc>
                <a:spcPct val="115000"/>
              </a:lnSpc>
              <a:spcBef>
                <a:spcPts val="0"/>
              </a:spcBef>
              <a:spcAft>
                <a:spcPts val="1000"/>
              </a:spcAft>
            </a:pPr>
            <a:r>
              <a:rPr lang="en-US" sz="24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الفرق بين العملية والإجراء والسياسة وتعليمات العمل</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الفرق بين العملية والإجراء</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توضيح الفرق من خلال المثال التالي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إذا كانت المؤسسة تريد تنفيذ عملية التوظيف، فإن العملية تبدأ من تحديد الاحتياج الوظيفي وتنتهي بتعيين الموظف. أما الإجراء فيصف الخطوات التفصيلية اللازمة لتنفيذ مرحلة محددة من هذه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وبالتالي فإن العملية أوسع نطاقًا من الإجراء، وقد تحتوي العملية الواحدة على مجموعة من الإجراءات المترابطة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spcBef>
                <a:spcPts val="0"/>
              </a:spcBef>
              <a:spcAft>
                <a:spcPts val="1000"/>
              </a:spcAft>
              <a:buSzPts val="1000"/>
              <a:buFont typeface="Symbol" panose="05050102010706020507" pitchFamily="18" charset="2"/>
              <a:buChar char=""/>
              <a:tabLst>
                <a:tab pos="457200" algn="l"/>
              </a:tabLst>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2164266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6FB6E-2D2A-BC73-8915-2B69BBE6D1B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99727F0-F35B-36D2-45BC-E96267F223A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3217" y="1659223"/>
            <a:ext cx="3353652" cy="2230178"/>
          </a:xfrm>
          <a:prstGeom prst="rect">
            <a:avLst/>
          </a:prstGeom>
          <a:ln>
            <a:noFill/>
          </a:ln>
          <a:effectLst>
            <a:outerShdw blurRad="190500" algn="tl" rotWithShape="0">
              <a:srgbClr val="000000">
                <a:alpha val="70000"/>
              </a:srgbClr>
            </a:outerShdw>
          </a:effectLst>
        </p:spPr>
      </p:pic>
      <p:sp>
        <p:nvSpPr>
          <p:cNvPr id="4" name="TextBox 3">
            <a:extLst>
              <a:ext uri="{FF2B5EF4-FFF2-40B4-BE49-F238E27FC236}">
                <a16:creationId xmlns:a16="http://schemas.microsoft.com/office/drawing/2014/main" id="{06B65C48-33FC-EAF1-BF0C-EE55600CBA96}"/>
              </a:ext>
            </a:extLst>
          </p:cNvPr>
          <p:cNvSpPr txBox="1"/>
          <p:nvPr/>
        </p:nvSpPr>
        <p:spPr>
          <a:xfrm>
            <a:off x="4193177" y="1422489"/>
            <a:ext cx="7276862" cy="5017399"/>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العلاقة بين المفاهيم الأربعة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تصور العلاقة بينها باعتبارها مستويات مترابطة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السياسة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تحدد الإطار والقواعد العامة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تحدد تدفق العمل والنتيجة المستهدفة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الإجراء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يحدد كيفية تنفيذ العمل بصورة منظمة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تعليمات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توضح التنفيذ التفصيلي لمهمة محددة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ويؤدي الخلط بين هذه المستويات إلى مشكلات في التوثيق والتنفيذ. فإذا تمت كتابة سياسة شديدة التفصيل، فقد تصبح غير مرنة ويصعب تحديثها. وإذا كان الإجراء عامًا جدًا، فقد لا يعرف الموظف الطريقة الصحيحة للتنفيذ. أما إذا كانت تعليمات العمل غير محدثة، فقد تستمر الأخطاء رغم وجود إجراءات مكتوبة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r" rtl="1">
              <a:lnSpc>
                <a:spcPct val="115000"/>
              </a:lnSpc>
              <a:spcBef>
                <a:spcPts val="0"/>
              </a:spcBef>
              <a:spcAft>
                <a:spcPts val="1000"/>
              </a:spcAft>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7428767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7B040-BF62-2D58-401B-27172872D16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275A49E-2392-948A-CB80-1E82E9823B5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3306" y="2839671"/>
            <a:ext cx="3497986" cy="1748993"/>
          </a:xfrm>
          <a:prstGeom prst="rect">
            <a:avLst/>
          </a:prstGeom>
          <a:ln>
            <a:noFill/>
          </a:ln>
          <a:effectLst>
            <a:softEdge rad="112500"/>
          </a:effectLst>
        </p:spPr>
      </p:pic>
      <p:sp>
        <p:nvSpPr>
          <p:cNvPr id="4" name="TextBox 3">
            <a:extLst>
              <a:ext uri="{FF2B5EF4-FFF2-40B4-BE49-F238E27FC236}">
                <a16:creationId xmlns:a16="http://schemas.microsoft.com/office/drawing/2014/main" id="{4DBE3623-F2D0-2BB6-C7E8-534C66504F9D}"/>
              </a:ext>
            </a:extLst>
          </p:cNvPr>
          <p:cNvSpPr txBox="1"/>
          <p:nvPr/>
        </p:nvSpPr>
        <p:spPr>
          <a:xfrm>
            <a:off x="3879668" y="1036512"/>
            <a:ext cx="8009026" cy="5355312"/>
          </a:xfrm>
          <a:prstGeom prst="rect">
            <a:avLst/>
          </a:prstGeom>
          <a:noFill/>
        </p:spPr>
        <p:txBody>
          <a:bodyPr wrap="square">
            <a:spAutoFit/>
          </a:bodyPr>
          <a:lstStyle/>
          <a:p>
            <a:pPr marL="0" marR="0" algn="ctr" rtl="1">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أنواع العمليات: الاستراتيجية والتشغيلية والمساندة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العمليات الاستراتيجية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العمليات الاستراتيجية هي العمليات التي ترتبط بالتوجه العام للمؤسسة وتساعد على تحديد رؤيتها وأهدافها وأولوياتها ومتابعة تحقيقها. وغالبًا ما ترتبط بالإدارة العليا وصنع القرار والتخطيط طويل المدى</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العمليات التشغيلية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العمليات التشغيلية هي العمليات الأساسية التي ترتبط مباشرة بتقديم المنتجات أو الخدمات وتحقيق القيمة الأساسية للمستفيد. ولذلك تعد هذه العمليات من أهم العمليات التي يجب على المؤسسة متابعتها وتحسينها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العمليات المساندة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العمليات المساندة هي العمليات التي لا تمثل النشاط الأساسي للمؤسسة، لكنها توفر الموارد والخدمات اللازمة لتمكين العمليات الاستراتيجية والتشغيلية من العمل بكفاءة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9805725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23D0DA-9303-239D-6BFD-8290ED3FEE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7172" y="2950110"/>
            <a:ext cx="2900403" cy="1933602"/>
          </a:xfrm>
          <a:prstGeom prst="rect">
            <a:avLst/>
          </a:prstGeom>
        </p:spPr>
      </p:pic>
      <p:sp>
        <p:nvSpPr>
          <p:cNvPr id="3" name="TextBox 2">
            <a:extLst>
              <a:ext uri="{FF2B5EF4-FFF2-40B4-BE49-F238E27FC236}">
                <a16:creationId xmlns:a16="http://schemas.microsoft.com/office/drawing/2014/main" id="{590B791A-6893-1DBB-5FF3-694B63FEBE89}"/>
              </a:ext>
            </a:extLst>
          </p:cNvPr>
          <p:cNvSpPr txBox="1"/>
          <p:nvPr/>
        </p:nvSpPr>
        <p:spPr>
          <a:xfrm>
            <a:off x="3801292" y="1571137"/>
            <a:ext cx="7913536" cy="4299639"/>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التكامل بين أنواع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لا تعمل أنواع العمليات بصورة منفصلة، بل توجد بينها علاقات اعتماد متبادلة. فالعمليات الاستراتيجية تحدد الاتجاه، والعمليات التشغيلية تحول هذا الاتجاه إلى نتائج، والعمليات المساندة توفر الموارد والأنظمة والخدمات اللازمة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ويمكن أن يحدث خلل مؤسسي عندما يتم تحسين نوع واحد من العمليات دون النظر إلى بقية العمليات. فمثلًا قد تحاول إدارة التشغيل زيادة سرعة تقديم الخدمة، بينما تكون إجراءات تقنية المعلومات بطيئة، أو قد يتم تحسين المبيعات دون تطوير قدرة الموارد البشرية على تلبية الطلب المتزايد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لذلك يجب أن تتم إدارة العمليات من منظور تكاملي يركز على تدفق القيمة عبر المؤسسة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42503564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937760" y="1599825"/>
            <a:ext cx="6730450" cy="4495205"/>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مكونات العملية: المدخلات والأنشطة والمخرجات والعملاء</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المدخلات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المدخلات هي الموارد أو المعلومات أو الطلبات أو المواد التي تحتاج إليها العملية حتى تبدأ وتستمر. وقد تكون المدخلات ملموسة مثل المواد والمنتجات، أو غير ملموسة مثل البيانات والمعلومات والطلبات والموافقات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الأنشطة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الأنشطة هي الأعمال والخطوات التي يتم تنفيذها لتحويل المدخلات إلى مخرجات. وتشكل الأنشطة جوهر العملية لأنها تمثل التدفق الفعلي للعمل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4541263-2698-4AD3-9E3A-0832955BE35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88275" y="2923230"/>
            <a:ext cx="3696788" cy="1848393"/>
          </a:xfrm>
          <a:prstGeom prst="rect">
            <a:avLst/>
          </a:prstGeom>
          <a:ln>
            <a:noFill/>
          </a:ln>
          <a:effectLst>
            <a:softEdge rad="112500"/>
          </a:effectLst>
        </p:spPr>
      </p:pic>
    </p:spTree>
    <p:extLst>
      <p:ext uri="{BB962C8B-B14F-4D97-AF65-F5344CB8AC3E}">
        <p14:creationId xmlns:p14="http://schemas.microsoft.com/office/powerpoint/2010/main" val="25000672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raphic 6">
            <a:extLst>
              <a:ext uri="{FF2B5EF4-FFF2-40B4-BE49-F238E27FC236}">
                <a16:creationId xmlns:a16="http://schemas.microsoft.com/office/drawing/2014/main" id="{32F2D390-7E83-4B20-907B-F8AD034C94A1}"/>
              </a:ext>
            </a:extLst>
          </p:cNvPr>
          <p:cNvSpPr/>
          <p:nvPr/>
        </p:nvSpPr>
        <p:spPr>
          <a:xfrm>
            <a:off x="0" y="2018922"/>
            <a:ext cx="12190436" cy="4839077"/>
          </a:xfrm>
          <a:custGeom>
            <a:avLst/>
            <a:gdLst>
              <a:gd name="connsiteX0" fmla="*/ 12190437 w 12190436"/>
              <a:gd name="connsiteY0" fmla="*/ 1659823 h 5616296"/>
              <a:gd name="connsiteX1" fmla="*/ 12190437 w 12190436"/>
              <a:gd name="connsiteY1" fmla="*/ 5616296 h 5616296"/>
              <a:gd name="connsiteX2" fmla="*/ 0 w 12190436"/>
              <a:gd name="connsiteY2" fmla="*/ 5616296 h 5616296"/>
              <a:gd name="connsiteX3" fmla="*/ 9313984 w 12190436"/>
              <a:gd name="connsiteY3" fmla="*/ 238856 h 5616296"/>
              <a:gd name="connsiteX4" fmla="*/ 11746327 w 12190436"/>
              <a:gd name="connsiteY4" fmla="*/ 890594 h 5616296"/>
              <a:gd name="connsiteX5" fmla="*/ 12190437 w 12190436"/>
              <a:gd name="connsiteY5" fmla="*/ 1659823 h 561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36" h="5616296">
                <a:moveTo>
                  <a:pt x="12190437" y="1659823"/>
                </a:moveTo>
                <a:lnTo>
                  <a:pt x="12190437" y="5616296"/>
                </a:lnTo>
                <a:lnTo>
                  <a:pt x="0" y="5616296"/>
                </a:lnTo>
                <a:lnTo>
                  <a:pt x="9313984" y="238856"/>
                </a:lnTo>
                <a:cubicBezTo>
                  <a:pt x="10165666" y="-252862"/>
                  <a:pt x="11254675" y="38977"/>
                  <a:pt x="11746327" y="890594"/>
                </a:cubicBezTo>
                <a:lnTo>
                  <a:pt x="12190437" y="1659823"/>
                </a:lnTo>
                <a:close/>
              </a:path>
            </a:pathLst>
          </a:custGeom>
          <a:solidFill>
            <a:schemeClr val="bg1"/>
          </a:solidFill>
          <a:ln w="6513" cap="flat">
            <a:noFill/>
            <a:prstDash val="solid"/>
            <a:miter/>
          </a:ln>
          <a:effectLst>
            <a:outerShdw blurRad="800100" sx="102000" sy="102000" algn="ctr" rotWithShape="0">
              <a:prstClr val="black">
                <a:alpha val="10000"/>
              </a:prstClr>
            </a:outerShdw>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nvGrpSpPr>
          <p:cNvPr id="2" name="Group 1"/>
          <p:cNvGrpSpPr/>
          <p:nvPr/>
        </p:nvGrpSpPr>
        <p:grpSpPr>
          <a:xfrm>
            <a:off x="6060331" y="2672320"/>
            <a:ext cx="5817537" cy="2788518"/>
            <a:chOff x="6060331" y="2672320"/>
            <a:chExt cx="5817537" cy="2788518"/>
          </a:xfrm>
        </p:grpSpPr>
        <p:sp>
          <p:nvSpPr>
            <p:cNvPr id="17" name="TextBox 16">
              <a:extLst>
                <a:ext uri="{FF2B5EF4-FFF2-40B4-BE49-F238E27FC236}">
                  <a16:creationId xmlns:a16="http://schemas.microsoft.com/office/drawing/2014/main" id="{CFD6C242-1C94-4741-92E2-B1FF8B7CEC0D}"/>
                </a:ext>
              </a:extLst>
            </p:cNvPr>
            <p:cNvSpPr txBox="1"/>
            <p:nvPr/>
          </p:nvSpPr>
          <p:spPr>
            <a:xfrm>
              <a:off x="9347922" y="2672320"/>
              <a:ext cx="1555234" cy="923330"/>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5400" b="1" i="0" u="none" strike="noStrike" kern="1200" cap="none" spc="0" normalizeH="0" baseline="0" noProof="0" dirty="0">
                  <a:ln>
                    <a:noFill/>
                  </a:ln>
                  <a:solidFill>
                    <a:srgbClr val="03478B"/>
                  </a:solidFill>
                  <a:effectLst/>
                  <a:uLnTx/>
                  <a:uFillTx/>
                  <a:latin typeface="Sakkal Majalla" panose="02000000000000000000" pitchFamily="2" charset="-78"/>
                  <a:ea typeface="+mn-ea"/>
                  <a:cs typeface="Sakkal Majalla" panose="02000000000000000000" pitchFamily="2" charset="-78"/>
                </a:rPr>
                <a:t>ترحيب</a:t>
              </a:r>
              <a:endParaRPr kumimoji="0" lang="en-US" sz="5400" b="1" i="0" u="none" strike="noStrike" kern="1200" cap="none" spc="0" normalizeH="0" baseline="0" noProof="0" dirty="0">
                <a:ln>
                  <a:noFill/>
                </a:ln>
                <a:solidFill>
                  <a:srgbClr val="03478B"/>
                </a:solidFill>
                <a:effectLst/>
                <a:uLnTx/>
                <a:uFillTx/>
                <a:latin typeface="Sakkal Majalla" panose="02000000000000000000" pitchFamily="2" charset="-78"/>
                <a:ea typeface="+mn-ea"/>
                <a:cs typeface="Sakkal Majalla" panose="02000000000000000000" pitchFamily="2" charset="-78"/>
              </a:endParaRPr>
            </a:p>
          </p:txBody>
        </p:sp>
        <p:sp>
          <p:nvSpPr>
            <p:cNvPr id="19" name="TextBox 18">
              <a:extLst>
                <a:ext uri="{FF2B5EF4-FFF2-40B4-BE49-F238E27FC236}">
                  <a16:creationId xmlns:a16="http://schemas.microsoft.com/office/drawing/2014/main" id="{28C76E9F-567B-4235-911C-0566D6AA21A0}"/>
                </a:ext>
              </a:extLst>
            </p:cNvPr>
            <p:cNvSpPr txBox="1"/>
            <p:nvPr/>
          </p:nvSpPr>
          <p:spPr>
            <a:xfrm>
              <a:off x="6060331" y="3891178"/>
              <a:ext cx="5817537" cy="1569660"/>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black">
                      <a:lumMod val="85000"/>
                      <a:lumOff val="15000"/>
                    </a:prstClr>
                  </a:solidFill>
                  <a:effectLst/>
                  <a:uLnTx/>
                  <a:uFillTx/>
                  <a:latin typeface="Sakkal Majalla" panose="02000000000000000000" pitchFamily="2" charset="-78"/>
                  <a:ea typeface="+mn-ea"/>
                  <a:cs typeface="Sakkal Majalla" panose="02000000000000000000" pitchFamily="2" charset="-78"/>
                </a:rPr>
                <a:t>نحييكم ونرحب بكم أجمل ترحيب لحضوركم ونتمنى للجميع تحقيق الاستفادة المنشودة من حضور هذا البرنامج المتميز بمشاركاتكم وإثراءاتكم.</a:t>
              </a:r>
              <a:endParaRPr kumimoji="0" lang="en-US" sz="3200" b="0" i="0" u="none" strike="noStrike" kern="1200" cap="none" spc="0" normalizeH="0" baseline="0" noProof="0" dirty="0">
                <a:ln>
                  <a:noFill/>
                </a:ln>
                <a:solidFill>
                  <a:prstClr val="black">
                    <a:lumMod val="85000"/>
                    <a:lumOff val="15000"/>
                  </a:prstClr>
                </a:solidFill>
                <a:effectLst/>
                <a:uLnTx/>
                <a:uFillTx/>
                <a:latin typeface="Sakkal Majalla" panose="02000000000000000000" pitchFamily="2" charset="-78"/>
                <a:ea typeface="+mn-ea"/>
                <a:cs typeface="Sakkal Majalla" panose="02000000000000000000" pitchFamily="2" charset="-78"/>
              </a:endParaRPr>
            </a:p>
          </p:txBody>
        </p:sp>
      </p:grpSp>
      <p:sp>
        <p:nvSpPr>
          <p:cNvPr id="26" name="Slide Number Placeholder 5">
            <a:extLst>
              <a:ext uri="{FF2B5EF4-FFF2-40B4-BE49-F238E27FC236}">
                <a16:creationId xmlns:a16="http://schemas.microsoft.com/office/drawing/2014/main" id="{C210E2F5-B66E-408A-B5C8-EE8411D133C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pic>
        <p:nvPicPr>
          <p:cNvPr id="6" name="Picture 5"/>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9891691">
            <a:off x="1259423" y="1582590"/>
            <a:ext cx="2424566" cy="2424566"/>
          </a:xfrm>
          <a:prstGeom prst="rect">
            <a:avLst/>
          </a:prstGeom>
        </p:spPr>
      </p:pic>
      <p:pic>
        <p:nvPicPr>
          <p:cNvPr id="4" name="Picture 3">
            <a:extLst>
              <a:ext uri="{FF2B5EF4-FFF2-40B4-BE49-F238E27FC236}">
                <a16:creationId xmlns:a16="http://schemas.microsoft.com/office/drawing/2014/main" id="{976CF34C-1F7F-1115-3149-4D7B13A7D326}"/>
              </a:ext>
            </a:extLst>
          </p:cNvPr>
          <p:cNvPicPr>
            <a:picLocks noChangeAspect="1"/>
          </p:cNvPicPr>
          <p:nvPr/>
        </p:nvPicPr>
        <p:blipFill>
          <a:blip r:embed="rId3"/>
          <a:stretch>
            <a:fillRect/>
          </a:stretch>
        </p:blipFill>
        <p:spPr>
          <a:xfrm>
            <a:off x="-1" y="0"/>
            <a:ext cx="12190435" cy="533400"/>
          </a:xfrm>
          <a:prstGeom prst="rect">
            <a:avLst/>
          </a:prstGeom>
        </p:spPr>
      </p:pic>
    </p:spTree>
    <p:extLst>
      <p:ext uri="{BB962C8B-B14F-4D97-AF65-F5344CB8AC3E}">
        <p14:creationId xmlns:p14="http://schemas.microsoft.com/office/powerpoint/2010/main" val="307584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317966" y="1147976"/>
            <a:ext cx="8543108" cy="5052922"/>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المخرجات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المخرجات هي النتائج التي تنتج عن تنفيذ العملية. وقد تكون المخرجات منتجًا أو خدمة أو قرارًا أو تقريرًا أو معاملة مكتملة أو بيانات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العملاء والمستفيدون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العميل أو المستفيد هو الطرف الذي يستفيد من مخرجات العملية. وقد يكون المستفيد خارجيًا مثل العميل أو المواطن أو الطالب، وقد يكون داخليًا مثل إدارة تعتمد على مخرجات إدارة أخرى</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القيمة في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تتولد القيمة عندما تتحول المدخلات إلى مخرجات تحقق احتياجًا حقيقيًا للمستفيد. وكلما زادت الأنشطة التي لا تضيف قيمة، زادت احتمالية وجود هدر داخل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742950" marR="0" lvl="1" indent="-285750" algn="justLow" rtl="1">
              <a:lnSpc>
                <a:spcPct val="107000"/>
              </a:lnSpc>
              <a:spcBef>
                <a:spcPts val="0"/>
              </a:spcBef>
              <a:spcAft>
                <a:spcPts val="800"/>
              </a:spcAft>
              <a:buSzPts val="1000"/>
              <a:buFont typeface="Courier New" panose="02070309020205020404" pitchFamily="49" charset="0"/>
              <a:buChar char="o"/>
              <a:tabLst>
                <a:tab pos="914400" algn="l"/>
              </a:tabLst>
            </a:pPr>
            <a:endPar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47E024E-CB23-49E0-8259-EFE6F04CBF7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3771" y="2625634"/>
            <a:ext cx="2648252" cy="2356889"/>
          </a:xfrm>
          <a:prstGeom prst="rect">
            <a:avLst/>
          </a:prstGeom>
          <a:ln>
            <a:noFill/>
          </a:ln>
          <a:effectLst>
            <a:softEdge rad="112500"/>
          </a:effectLst>
        </p:spPr>
      </p:pic>
    </p:spTree>
    <p:extLst>
      <p:ext uri="{BB962C8B-B14F-4D97-AF65-F5344CB8AC3E}">
        <p14:creationId xmlns:p14="http://schemas.microsoft.com/office/powerpoint/2010/main" val="17830120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435531" y="1078242"/>
            <a:ext cx="8496111" cy="5585119"/>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دورة حياة العملية ومستويات نضج إدارة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مرحلة تصميم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تبدأ دورة حياة العملية بتحديد الحاجة إلى العملية والنتيجة التي ينبغي تحقيقها. وفي هذه المرحلة يتم تحديد الهدف والنطاق والمستفيدين والمدخلات والمخرجات والمسؤوليات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مرحلة توثيق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تصميم العملية، يتم توثيقها بصورة تساعد العاملين على فهمها وتنفيذها بشكل موحد. وقد يشمل التوثيق خرائط العمليات والإجراءات والنماذج ومصفوفات المسؤوليات وتعليمات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مرحلة تنفيذ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في هذه المرحلة تدخل العملية حيز التطبيق الفعلي. ويتم تنفيذ الأنشطة وفق التصميم والإجراءات المعتمدة، مع توفير الموارد والأدوات اللازمة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spcBef>
                <a:spcPts val="0"/>
              </a:spcBef>
              <a:spcAft>
                <a:spcPts val="1000"/>
              </a:spcAft>
              <a:buSzPts val="1000"/>
              <a:buFont typeface="Symbol" panose="05050102010706020507" pitchFamily="18" charset="2"/>
              <a:buChar char=""/>
              <a:tabLst>
                <a:tab pos="457200" algn="l"/>
              </a:tabLst>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E71073E-C388-47AF-B1E0-21D6A72AFFF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6797" y="2771223"/>
            <a:ext cx="3298734" cy="2199156"/>
          </a:xfrm>
          <a:prstGeom prst="rect">
            <a:avLst/>
          </a:prstGeom>
          <a:ln>
            <a:noFill/>
          </a:ln>
          <a:effectLst>
            <a:softEdge rad="112500"/>
          </a:effectLst>
        </p:spPr>
      </p:pic>
    </p:spTree>
    <p:extLst>
      <p:ext uri="{BB962C8B-B14F-4D97-AF65-F5344CB8AC3E}">
        <p14:creationId xmlns:p14="http://schemas.microsoft.com/office/powerpoint/2010/main" val="38229892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474720" y="1548505"/>
            <a:ext cx="8018038" cy="4556119"/>
          </a:xfrm>
          <a:prstGeom prst="rect">
            <a:avLst/>
          </a:prstGeom>
          <a:noFill/>
        </p:spPr>
        <p:txBody>
          <a:bodyPr wrap="square">
            <a:spAutoFit/>
          </a:bodyPr>
          <a:lstStyle/>
          <a:p>
            <a:pPr marL="0" marR="0" lvl="0" indent="0" algn="justLow"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مرحلة قياس الأداء</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Low"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يتم في هذه المرحلة قياس أداء العملية من خلال مؤشرات محددة. وقد تشمل المؤشرات الوقت والتكلفة والجودة والإنتاجية ورضا المستفيد ومعدل الأخطاء</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Low"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مرحلة التحليل والتحسين</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Low"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بعد جمع البيانات، يتم تحليل الأداء لتحديد الفجوات والمشكلات وأسبابها. ثم يتم تحديد فرص التحسين وترتيبها وفقًا للأثر والأولوية وسهولة التنفيذ</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Low"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31859C"/>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مرحلة المراجعة والتطوير</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justLow" defTabSz="914400" rtl="1" eaLnBrk="1" fontAlgn="auto" latinLnBrk="0" hangingPunct="1">
              <a:lnSpc>
                <a:spcPct val="115000"/>
              </a:lnSpc>
              <a:spcBef>
                <a:spcPts val="0"/>
              </a:spcBef>
              <a:spcAft>
                <a:spcPts val="1000"/>
              </a:spcAft>
              <a:buClrTx/>
              <a:buSzTx/>
              <a:buFontTx/>
              <a:buNone/>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تحتاج العملية بعد تحسينها إلى مراجعة دورية للتأكد من استمرار ملاءمتها. فإذا تغير النظام أو التقنية أو احتياجات المستفيد، فقد تحتاج العملية إلى إعادة تصميم جديدة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6DB509A0-5B45-4271-B069-37FBC1E7DC2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2697" y="2833787"/>
            <a:ext cx="2978331" cy="19855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385894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2162631" y="1858535"/>
            <a:ext cx="8867054" cy="3687163"/>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مستويات نضج إدارة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المستوى الأول: العمليات غير المنظمة</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المستوى الثاني: العمليات الموثقة</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المستوى الثالث: العمليات المقاسة</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المستوى الرابع: العمليات المحسنة</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المستوى الخامس: العمليات المتكاملة والذكية</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spcBef>
                <a:spcPts val="0"/>
              </a:spcBef>
              <a:spcAft>
                <a:spcPts val="1000"/>
              </a:spcAft>
              <a:buSzPts val="1000"/>
              <a:buFont typeface="Symbol" panose="05050102010706020507" pitchFamily="18" charset="2"/>
              <a:buChar char=""/>
              <a:tabLst>
                <a:tab pos="457200" algn="l"/>
              </a:tabLst>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3BD3165D-636D-4480-992B-DD2923EE666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11234" y="2476978"/>
            <a:ext cx="3540035" cy="2294847"/>
          </a:xfrm>
          <a:prstGeom prst="rect">
            <a:avLst/>
          </a:prstGeom>
          <a:ln>
            <a:noFill/>
          </a:ln>
          <a:effectLst>
            <a:softEdge rad="112500"/>
          </a:effectLst>
        </p:spPr>
      </p:pic>
    </p:spTree>
    <p:extLst>
      <p:ext uri="{BB962C8B-B14F-4D97-AF65-F5344CB8AC3E}">
        <p14:creationId xmlns:p14="http://schemas.microsoft.com/office/powerpoint/2010/main" val="1826617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87CDEE7-9A9A-E274-4933-E8D8E15E91FF}"/>
              </a:ext>
            </a:extLst>
          </p:cNvPr>
          <p:cNvPicPr>
            <a:picLocks noChangeAspect="1"/>
          </p:cNvPicPr>
          <p:nvPr/>
        </p:nvPicPr>
        <p:blipFill>
          <a:blip r:embed="rId3"/>
          <a:stretch>
            <a:fillRect/>
          </a:stretch>
        </p:blipFill>
        <p:spPr>
          <a:xfrm>
            <a:off x="1185246" y="798321"/>
            <a:ext cx="9821507" cy="5870957"/>
          </a:xfrm>
          <a:prstGeom prst="rect">
            <a:avLst/>
          </a:prstGeom>
        </p:spPr>
      </p:pic>
    </p:spTree>
    <p:extLst>
      <p:ext uri="{BB962C8B-B14F-4D97-AF65-F5344CB8AC3E}">
        <p14:creationId xmlns:p14="http://schemas.microsoft.com/office/powerpoint/2010/main" val="3335603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152190" y="1181585"/>
            <a:ext cx="7482462" cy="5405582"/>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مدير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مدير العملية يكون أكثر ارتباطًا بالإدارة اليومية والتنسيق التشغيلي للعملية. وقد يتولى متابعة سير الأنشطة، والتأكد من الالتزام بالإجراءات، وتجميع بيانات الأداء، ومتابعة المشكلات ورفعها إلى مالك العملية عند الحاجة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مسؤولياته متابعة تدفق العمل والتنسيق بين المشاركين في العملية، والتأكد من توفر المعلومات والموارد، ومراقبة الالتزام بالمستويات المستهدفة للأداء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أصحاب المصلحة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أصحاب المصلحة هم الأشخاص أو الجهات التي تؤثر في العملية أو تتأثر بنتائجها. وقد يكونون داخل المؤسسة أو خارجها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أمثلتهم الموظفون المشاركون في تنفيذ العملية، والإدارات المستفيدة من مخرجاتها، والإدارة العليا، والعملاء، والموردون، والجهات الرقابية والتنظيمية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64716F01-B1FF-4C03-8FD6-C8BC85C0892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53291" y="2772266"/>
            <a:ext cx="2982685" cy="22242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467401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41E23B-A3F7-D405-5C60-549053FDCF9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EFBC89E-A4D0-EF2B-CCA2-DFFCB707ADD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26</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557D8519-C71C-AF1F-2559-2285C45BEB9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AB98C7B-8D47-A723-169C-4930EDE01AE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EDD59D45-06CD-083A-741F-30E4F5B9BF4C}"/>
              </a:ext>
            </a:extLst>
          </p:cNvPr>
          <p:cNvSpPr txBox="1"/>
          <p:nvPr/>
        </p:nvSpPr>
        <p:spPr>
          <a:xfrm>
            <a:off x="3474719" y="2019750"/>
            <a:ext cx="8091805" cy="3321935"/>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التكامل بين أدوار إدارة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نجاح العملية لا يعتمد على مالك العملية وحده أو مدير العملية وحده، وإنما على التعاون بين جميع الأطراف. فمالك العملية يوفر التوجيه والقرار، ومدير العملية يتابع التنفيذ، والموظفون ينفذون الأنشطة، وأصحاب المصلحة يقدمون المدخلات والتوقعات والملاحظات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وتظهر أهمية التكامل خصوصًا في العمليات العابرة للإدارات؛ حيث قد لا تكون لدى مدير إدارة واحدة سلطة مباشرة على جميع الخطوات. وهنا يصبح وجود مالك عملية واضح قادر على التنسيق بين الإدارات عاملًا مهمًا في نجاح التحسين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C1F6FCD-A659-49B3-974A-65FBAB47A4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6061" y="2617126"/>
            <a:ext cx="2836243" cy="2127181"/>
          </a:xfrm>
          <a:prstGeom prst="rect">
            <a:avLst/>
          </a:prstGeom>
          <a:ln>
            <a:noFill/>
          </a:ln>
          <a:effectLst>
            <a:softEdge rad="112500"/>
          </a:effectLst>
        </p:spPr>
      </p:pic>
    </p:spTree>
    <p:extLst>
      <p:ext uri="{BB962C8B-B14F-4D97-AF65-F5344CB8AC3E}">
        <p14:creationId xmlns:p14="http://schemas.microsoft.com/office/powerpoint/2010/main" val="1628736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4DC40D-1A84-9E77-9579-2CB83A7E168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11629" y="2521131"/>
            <a:ext cx="2728851" cy="2189812"/>
          </a:xfrm>
          <a:prstGeom prst="rect">
            <a:avLst/>
          </a:prstGeom>
        </p:spPr>
      </p:pic>
      <p:sp>
        <p:nvSpPr>
          <p:cNvPr id="3" name="TextBox 2">
            <a:extLst>
              <a:ext uri="{FF2B5EF4-FFF2-40B4-BE49-F238E27FC236}">
                <a16:creationId xmlns:a16="http://schemas.microsoft.com/office/drawing/2014/main" id="{D0AA539B-020E-0B5F-BB30-BFDBB2D13D0B}"/>
              </a:ext>
            </a:extLst>
          </p:cNvPr>
          <p:cNvSpPr txBox="1"/>
          <p:nvPr/>
        </p:nvSpPr>
        <p:spPr>
          <a:xfrm>
            <a:off x="4454435" y="1667112"/>
            <a:ext cx="7137480" cy="4171398"/>
          </a:xfrm>
          <a:prstGeom prst="rect">
            <a:avLst/>
          </a:prstGeom>
          <a:noFill/>
        </p:spPr>
        <p:txBody>
          <a:bodyPr wrap="square">
            <a:spAutoFit/>
          </a:bodyPr>
          <a:lstStyle/>
          <a:p>
            <a:pPr marL="0" marR="0" algn="justLow" rtl="1">
              <a:lnSpc>
                <a:spcPct val="115000"/>
              </a:lnSpc>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أخطاء شائعة في إدارة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توجد مجموعة من الأخطاء التي قد تحد من فاعلية إدارة العمليات، ومن أهمها التركيز على توثيق الإجراءات دون تحليلها. فقد تمتلك المؤسسة عددًا كبيرًا من الأدلة والإجراءات، ولكنها لا تحقق الكفاءة المطلوبة لأن الوثائق تصف الوضع القائم فقط ولا تبحث عن فرص التحسين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الأخطاء أيضًا النظر إلى العملية من منظور الإدارة الواحدة بدلًا من النظر إليها من البداية إلى النهاية. فالعملية قد تبدأ في إدارة وتنتهي في إدارة أخرى، ولذلك فإن تحسين جزء واحد دون دراسة بقية الأجزاء قد يؤدي إلى نقل المشكلة من نقطة إلى أخرى</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206072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CF56D-4986-C6B8-E528-7495C2E94E8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9A39701-F8CC-6C4C-B456-ACFAEF3CDD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3130" y="2508069"/>
            <a:ext cx="2922402" cy="21652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a:extLst>
              <a:ext uri="{FF2B5EF4-FFF2-40B4-BE49-F238E27FC236}">
                <a16:creationId xmlns:a16="http://schemas.microsoft.com/office/drawing/2014/main" id="{2AE17436-A7E6-0316-FBB7-E68F8E73D9D2}"/>
              </a:ext>
            </a:extLst>
          </p:cNvPr>
          <p:cNvSpPr txBox="1"/>
          <p:nvPr/>
        </p:nvSpPr>
        <p:spPr>
          <a:xfrm>
            <a:off x="3722915" y="2304344"/>
            <a:ext cx="8198152" cy="2768963"/>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يمثل الاعتماد المفرط على الخبرة الفردية أحد التحديات؛ إذ قد يكون موظف معين هو الشخص الوحيد الذي يعرف كيفية تنفيذ مهمة معينة. ويصبح خروج هذا الموظف من المؤسسة خطرًا على استمرارية العمل إذا لم تكن المعرفة موثقة وموزعة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الأخطاء كذلك أتمتة العملية قبل تحسينها. فالأتمتة لا تعني بالضرورة التحسين؛ فإذا كانت العملية تحتوي على خطوات غير ضرورية، فإن نقلها إلى نظام إلكتروني قد يجعل الهدر أسرع، لكنه لا يزيله. ولذلك ينبغي أولًا تحليل العملية وتبسيطها ثم تحديد ما يستحق الأتمتة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9522336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D5DDC-DD1C-DFA9-461E-7029154194D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D921045-B2D7-920F-BF77-5B6FDCF6609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93738" y="2415730"/>
            <a:ext cx="3154855" cy="2809135"/>
          </a:xfrm>
          <a:prstGeom prst="rect">
            <a:avLst/>
          </a:prstGeom>
          <a:ln>
            <a:noFill/>
          </a:ln>
          <a:effectLst>
            <a:softEdge rad="112500"/>
          </a:effectLst>
        </p:spPr>
      </p:pic>
      <p:sp>
        <p:nvSpPr>
          <p:cNvPr id="4" name="TextBox 3">
            <a:extLst>
              <a:ext uri="{FF2B5EF4-FFF2-40B4-BE49-F238E27FC236}">
                <a16:creationId xmlns:a16="http://schemas.microsoft.com/office/drawing/2014/main" id="{9CCC5D8C-CACF-781B-DDE8-D0F7B3FD012A}"/>
              </a:ext>
            </a:extLst>
          </p:cNvPr>
          <p:cNvSpPr txBox="1"/>
          <p:nvPr/>
        </p:nvSpPr>
        <p:spPr>
          <a:xfrm>
            <a:off x="3775489" y="1230289"/>
            <a:ext cx="8005208" cy="5149102"/>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متطلبات نجاح إدارة العمليات داخل المؤسسة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يتطلب نجاح إدارة العمليات وجود دعم إداري واضح، لأن بعض فرص التحسين قد تتطلب تغيير الصلاحيات أو الموارد أو الأنظمة أو طريقة العمل بين الإدارات. ولذلك فإن دعم القيادة يمثل عاملًا أساسيًا في تحويل مبادرات التحسين إلى نتائج فعلية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تحتاج المؤسسة إلى ثقافة تشجع على اكتشاف المشكلات بدلًا من إخفائها. فالعملية لا يمكن تحسينها إذا كان الموظفون يخشون الإبلاغ عن الأخطاء أو نقاط الضعف. ولذلك ينبغي النظر إلى المشكلات باعتبارها مصادر للتعلم والتحسين، وليس فقط أسبابًا للوم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المتطلبات المهمة كذلك توفير بيانات موثوقة. فعملية التحسين تحتاج إلى معرفة الوضع الحالي قبل اقتراح الحلول. ولا يكفي القول إن العملية بطيئة؛ بل يجب تحديد متوسط زمن الإنجاز، وعدد الطلبات المتأخرة، ومعدل إعادة العمل، ومعدل الأخطاء، ومستوى رضا المستفيد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553986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1" name="Title 2">
            <a:extLst>
              <a:ext uri="{FF2B5EF4-FFF2-40B4-BE49-F238E27FC236}">
                <a16:creationId xmlns:a16="http://schemas.microsoft.com/office/drawing/2014/main" id="{6C272E67-B5C1-4941-A92C-B9FA310BEF1D}"/>
              </a:ext>
            </a:extLst>
          </p:cNvPr>
          <p:cNvSpPr txBox="1">
            <a:spLocks/>
          </p:cNvSpPr>
          <p:nvPr/>
        </p:nvSpPr>
        <p:spPr>
          <a:xfrm>
            <a:off x="10002834" y="784872"/>
            <a:ext cx="1910870" cy="495383"/>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914377" rtl="1" eaLnBrk="1" fontAlgn="auto" latinLnBrk="0" hangingPunct="1">
              <a:lnSpc>
                <a:spcPct val="100000"/>
              </a:lnSpc>
              <a:spcBef>
                <a:spcPct val="0"/>
              </a:spcBef>
              <a:spcAft>
                <a:spcPts val="0"/>
              </a:spcAft>
              <a:buClrTx/>
              <a:buSzTx/>
              <a:buFontTx/>
              <a:buNone/>
              <a:tabLst/>
              <a:defRPr/>
            </a:pPr>
            <a:r>
              <a:rPr kumimoji="0" lang="ar-EG" sz="3600" b="1" i="0" u="none" strike="noStrike" kern="1200" cap="none" spc="0" normalizeH="0" baseline="0" noProof="0" dirty="0">
                <a:ln>
                  <a:noFill/>
                </a:ln>
                <a:solidFill>
                  <a:srgbClr val="FF0000"/>
                </a:solidFill>
                <a:effectLst/>
                <a:uLnTx/>
                <a:uFillTx/>
                <a:latin typeface="Sakkal Majalla" panose="02000000000000000000" pitchFamily="2" charset="-78"/>
                <a:ea typeface="+mj-ea"/>
                <a:cs typeface="Sakkal Majalla" panose="02000000000000000000" pitchFamily="2" charset="-78"/>
              </a:rPr>
              <a:t>التعارف</a:t>
            </a:r>
          </a:p>
        </p:txBody>
      </p:sp>
      <p:grpSp>
        <p:nvGrpSpPr>
          <p:cNvPr id="103" name="Group 102"/>
          <p:cNvGrpSpPr/>
          <p:nvPr/>
        </p:nvGrpSpPr>
        <p:grpSpPr>
          <a:xfrm>
            <a:off x="528245" y="1178962"/>
            <a:ext cx="11046362" cy="4620947"/>
            <a:chOff x="528245" y="1178962"/>
            <a:chExt cx="11046362" cy="4620947"/>
          </a:xfrm>
        </p:grpSpPr>
        <p:grpSp>
          <p:nvGrpSpPr>
            <p:cNvPr id="2" name="Group 1">
              <a:extLst>
                <a:ext uri="{FF2B5EF4-FFF2-40B4-BE49-F238E27FC236}">
                  <a16:creationId xmlns:a16="http://schemas.microsoft.com/office/drawing/2014/main" id="{7650E705-99DE-4AF9-8BFD-31BF20AED394}"/>
                </a:ext>
              </a:extLst>
            </p:cNvPr>
            <p:cNvGrpSpPr/>
            <p:nvPr/>
          </p:nvGrpSpPr>
          <p:grpSpPr>
            <a:xfrm>
              <a:off x="2587951" y="2185673"/>
              <a:ext cx="7016097" cy="3614236"/>
              <a:chOff x="2132257" y="1454152"/>
              <a:chExt cx="7927486" cy="4126280"/>
            </a:xfrm>
          </p:grpSpPr>
          <p:grpSp>
            <p:nvGrpSpPr>
              <p:cNvPr id="3" name="Group 2">
                <a:extLst>
                  <a:ext uri="{FF2B5EF4-FFF2-40B4-BE49-F238E27FC236}">
                    <a16:creationId xmlns:a16="http://schemas.microsoft.com/office/drawing/2014/main" id="{DE283B53-A730-415D-BD7E-6EB6233B037B}"/>
                  </a:ext>
                </a:extLst>
              </p:cNvPr>
              <p:cNvGrpSpPr/>
              <p:nvPr/>
            </p:nvGrpSpPr>
            <p:grpSpPr>
              <a:xfrm>
                <a:off x="5174332" y="1454152"/>
                <a:ext cx="1660899" cy="1590523"/>
                <a:chOff x="5174332" y="1454152"/>
                <a:chExt cx="1660899" cy="1590523"/>
              </a:xfrm>
              <a:solidFill>
                <a:srgbClr val="0558FF"/>
              </a:solidFill>
            </p:grpSpPr>
            <p:sp>
              <p:nvSpPr>
                <p:cNvPr id="39" name="Freeform: Shape 38">
                  <a:extLst>
                    <a:ext uri="{FF2B5EF4-FFF2-40B4-BE49-F238E27FC236}">
                      <a16:creationId xmlns:a16="http://schemas.microsoft.com/office/drawing/2014/main" id="{3F48E902-EAF4-4B11-B079-4779849B3F6D}"/>
                    </a:ext>
                  </a:extLst>
                </p:cNvPr>
                <p:cNvSpPr/>
                <p:nvPr/>
              </p:nvSpPr>
              <p:spPr>
                <a:xfrm>
                  <a:off x="6250487" y="1460318"/>
                  <a:ext cx="584744" cy="651951"/>
                </a:xfrm>
                <a:custGeom>
                  <a:avLst/>
                  <a:gdLst>
                    <a:gd name="connsiteX0" fmla="*/ 8198 w 584744"/>
                    <a:gd name="connsiteY0" fmla="*/ 0 h 651951"/>
                    <a:gd name="connsiteX1" fmla="*/ 150487 w 584744"/>
                    <a:gd name="connsiteY1" fmla="*/ 5392 h 651951"/>
                    <a:gd name="connsiteX2" fmla="*/ 449154 w 584744"/>
                    <a:gd name="connsiteY2" fmla="*/ 39505 h 651951"/>
                    <a:gd name="connsiteX3" fmla="*/ 584744 w 584744"/>
                    <a:gd name="connsiteY3" fmla="*/ 63719 h 651951"/>
                    <a:gd name="connsiteX4" fmla="*/ 459712 w 584744"/>
                    <a:gd name="connsiteY4" fmla="*/ 651951 h 651951"/>
                    <a:gd name="connsiteX5" fmla="*/ 357135 w 584744"/>
                    <a:gd name="connsiteY5" fmla="*/ 620110 h 651951"/>
                    <a:gd name="connsiteX6" fmla="*/ 0 w 584744"/>
                    <a:gd name="connsiteY6" fmla="*/ 81318 h 651951"/>
                    <a:gd name="connsiteX7" fmla="*/ 8198 w 584744"/>
                    <a:gd name="connsiteY7" fmla="*/ 0 h 65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4744" h="651951">
                      <a:moveTo>
                        <a:pt x="8198" y="0"/>
                      </a:moveTo>
                      <a:lnTo>
                        <a:pt x="150487" y="5392"/>
                      </a:lnTo>
                      <a:cubicBezTo>
                        <a:pt x="251140" y="13050"/>
                        <a:pt x="350743" y="24468"/>
                        <a:pt x="449154" y="39505"/>
                      </a:cubicBezTo>
                      <a:lnTo>
                        <a:pt x="584744" y="63719"/>
                      </a:lnTo>
                      <a:lnTo>
                        <a:pt x="459712" y="651951"/>
                      </a:lnTo>
                      <a:lnTo>
                        <a:pt x="357135" y="620110"/>
                      </a:lnTo>
                      <a:cubicBezTo>
                        <a:pt x="147262" y="531341"/>
                        <a:pt x="0" y="323527"/>
                        <a:pt x="0" y="81318"/>
                      </a:cubicBezTo>
                      <a:lnTo>
                        <a:pt x="8198" y="0"/>
                      </a:lnTo>
                      <a:close/>
                    </a:path>
                  </a:pathLst>
                </a:custGeom>
                <a:grpFill/>
                <a:ln>
                  <a:noFill/>
                </a:ln>
                <a:effectLst>
                  <a:innerShdw blurRad="63500" dist="50800" dir="8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07A086B7-CFDB-41A3-BE98-DEC64D970DE6}"/>
                    </a:ext>
                  </a:extLst>
                </p:cNvPr>
                <p:cNvSpPr/>
                <p:nvPr/>
              </p:nvSpPr>
              <p:spPr>
                <a:xfrm>
                  <a:off x="5174332" y="1454152"/>
                  <a:ext cx="1535867" cy="1590523"/>
                </a:xfrm>
                <a:custGeom>
                  <a:avLst/>
                  <a:gdLst>
                    <a:gd name="connsiteX0" fmla="*/ 921670 w 1535867"/>
                    <a:gd name="connsiteY0" fmla="*/ 0 h 1590523"/>
                    <a:gd name="connsiteX1" fmla="*/ 1084353 w 1535867"/>
                    <a:gd name="connsiteY1" fmla="*/ 6166 h 1590523"/>
                    <a:gd name="connsiteX2" fmla="*/ 1076155 w 1535867"/>
                    <a:gd name="connsiteY2" fmla="*/ 87484 h 1590523"/>
                    <a:gd name="connsiteX3" fmla="*/ 1433290 w 1535867"/>
                    <a:gd name="connsiteY3" fmla="*/ 626276 h 1590523"/>
                    <a:gd name="connsiteX4" fmla="*/ 1535867 w 1535867"/>
                    <a:gd name="connsiteY4" fmla="*/ 658117 h 1590523"/>
                    <a:gd name="connsiteX5" fmla="*/ 1343267 w 1535867"/>
                    <a:gd name="connsiteY5" fmla="*/ 1564225 h 1590523"/>
                    <a:gd name="connsiteX6" fmla="*/ 1170981 w 1535867"/>
                    <a:gd name="connsiteY6" fmla="*/ 1537931 h 1590523"/>
                    <a:gd name="connsiteX7" fmla="*/ 921669 w 1535867"/>
                    <a:gd name="connsiteY7" fmla="*/ 1525342 h 1590523"/>
                    <a:gd name="connsiteX8" fmla="*/ 430246 w 1535867"/>
                    <a:gd name="connsiteY8" fmla="*/ 1574882 h 1590523"/>
                    <a:gd name="connsiteX9" fmla="*/ 369415 w 1535867"/>
                    <a:gd name="connsiteY9" fmla="*/ 1590523 h 1590523"/>
                    <a:gd name="connsiteX10" fmla="*/ 0 w 1535867"/>
                    <a:gd name="connsiteY10" fmla="*/ 108880 h 1590523"/>
                    <a:gd name="connsiteX11" fmla="*/ 122837 w 1535867"/>
                    <a:gd name="connsiteY11" fmla="*/ 80529 h 1590523"/>
                    <a:gd name="connsiteX12" fmla="*/ 921670 w 1535867"/>
                    <a:gd name="connsiteY12" fmla="*/ 0 h 1590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5867" h="1590523">
                      <a:moveTo>
                        <a:pt x="921670" y="0"/>
                      </a:moveTo>
                      <a:lnTo>
                        <a:pt x="1084353" y="6166"/>
                      </a:lnTo>
                      <a:lnTo>
                        <a:pt x="1076155" y="87484"/>
                      </a:lnTo>
                      <a:cubicBezTo>
                        <a:pt x="1076155" y="329693"/>
                        <a:pt x="1223417" y="537507"/>
                        <a:pt x="1433290" y="626276"/>
                      </a:cubicBezTo>
                      <a:lnTo>
                        <a:pt x="1535867" y="658117"/>
                      </a:lnTo>
                      <a:lnTo>
                        <a:pt x="1343267" y="1564225"/>
                      </a:lnTo>
                      <a:lnTo>
                        <a:pt x="1170981" y="1537931"/>
                      </a:lnTo>
                      <a:cubicBezTo>
                        <a:pt x="1089010" y="1529606"/>
                        <a:pt x="1005837" y="1525342"/>
                        <a:pt x="921669" y="1525342"/>
                      </a:cubicBezTo>
                      <a:cubicBezTo>
                        <a:pt x="753333" y="1525342"/>
                        <a:pt x="588981" y="1542400"/>
                        <a:pt x="430246" y="1574882"/>
                      </a:cubicBezTo>
                      <a:lnTo>
                        <a:pt x="369415" y="1590523"/>
                      </a:lnTo>
                      <a:lnTo>
                        <a:pt x="0" y="108880"/>
                      </a:lnTo>
                      <a:lnTo>
                        <a:pt x="122837" y="80529"/>
                      </a:lnTo>
                      <a:cubicBezTo>
                        <a:pt x="380868" y="27729"/>
                        <a:pt x="648031" y="0"/>
                        <a:pt x="92167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 name="Group 3">
                <a:extLst>
                  <a:ext uri="{FF2B5EF4-FFF2-40B4-BE49-F238E27FC236}">
                    <a16:creationId xmlns:a16="http://schemas.microsoft.com/office/drawing/2014/main" id="{F56487D0-EF71-4DC5-8DCA-DD9540FFEB12}"/>
                  </a:ext>
                </a:extLst>
              </p:cNvPr>
              <p:cNvGrpSpPr/>
              <p:nvPr/>
            </p:nvGrpSpPr>
            <p:grpSpPr>
              <a:xfrm>
                <a:off x="6607708" y="1541636"/>
                <a:ext cx="1812585" cy="1887185"/>
                <a:chOff x="6607708" y="1541636"/>
                <a:chExt cx="1812585" cy="1887185"/>
              </a:xfrm>
              <a:solidFill>
                <a:srgbClr val="0045D0"/>
              </a:solidFill>
            </p:grpSpPr>
            <p:sp>
              <p:nvSpPr>
                <p:cNvPr id="37" name="Freeform: Shape 36">
                  <a:extLst>
                    <a:ext uri="{FF2B5EF4-FFF2-40B4-BE49-F238E27FC236}">
                      <a16:creationId xmlns:a16="http://schemas.microsoft.com/office/drawing/2014/main" id="{79C321CC-C646-477E-9ECD-6D1032245D5B}"/>
                    </a:ext>
                  </a:extLst>
                </p:cNvPr>
                <p:cNvSpPr/>
                <p:nvPr/>
              </p:nvSpPr>
              <p:spPr>
                <a:xfrm>
                  <a:off x="7789232" y="1860558"/>
                  <a:ext cx="631061" cy="756407"/>
                </a:xfrm>
                <a:custGeom>
                  <a:avLst/>
                  <a:gdLst>
                    <a:gd name="connsiteX0" fmla="*/ 49527 w 631061"/>
                    <a:gd name="connsiteY0" fmla="*/ 0 h 756407"/>
                    <a:gd name="connsiteX1" fmla="*/ 238094 w 631061"/>
                    <a:gd name="connsiteY1" fmla="*/ 95124 h 756407"/>
                    <a:gd name="connsiteX2" fmla="*/ 522936 w 631061"/>
                    <a:gd name="connsiteY2" fmla="*/ 270538 h 756407"/>
                    <a:gd name="connsiteX3" fmla="*/ 631061 w 631061"/>
                    <a:gd name="connsiteY3" fmla="*/ 351392 h 756407"/>
                    <a:gd name="connsiteX4" fmla="*/ 325861 w 631061"/>
                    <a:gd name="connsiteY4" fmla="*/ 756407 h 756407"/>
                    <a:gd name="connsiteX5" fmla="*/ 258016 w 631061"/>
                    <a:gd name="connsiteY5" fmla="*/ 719581 h 756407"/>
                    <a:gd name="connsiteX6" fmla="*/ 0 w 631061"/>
                    <a:gd name="connsiteY6" fmla="*/ 234311 h 756407"/>
                    <a:gd name="connsiteX7" fmla="*/ 45989 w 631061"/>
                    <a:gd name="connsiteY7" fmla="*/ 6518 h 756407"/>
                    <a:gd name="connsiteX8" fmla="*/ 49527 w 631061"/>
                    <a:gd name="connsiteY8" fmla="*/ 0 h 75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061" h="756407">
                      <a:moveTo>
                        <a:pt x="49527" y="0"/>
                      </a:moveTo>
                      <a:lnTo>
                        <a:pt x="238094" y="95124"/>
                      </a:lnTo>
                      <a:cubicBezTo>
                        <a:pt x="335658" y="149665"/>
                        <a:pt x="430680" y="208211"/>
                        <a:pt x="522936" y="270538"/>
                      </a:cubicBezTo>
                      <a:lnTo>
                        <a:pt x="631061" y="351392"/>
                      </a:lnTo>
                      <a:lnTo>
                        <a:pt x="325861" y="756407"/>
                      </a:lnTo>
                      <a:lnTo>
                        <a:pt x="258016" y="719581"/>
                      </a:lnTo>
                      <a:cubicBezTo>
                        <a:pt x="102348" y="614414"/>
                        <a:pt x="0" y="436315"/>
                        <a:pt x="0" y="234311"/>
                      </a:cubicBezTo>
                      <a:cubicBezTo>
                        <a:pt x="0" y="153510"/>
                        <a:pt x="16376" y="76533"/>
                        <a:pt x="45989" y="6518"/>
                      </a:cubicBezTo>
                      <a:lnTo>
                        <a:pt x="49527" y="0"/>
                      </a:lnTo>
                      <a:close/>
                    </a:path>
                  </a:pathLst>
                </a:custGeom>
                <a:gr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7BD8C29E-84E2-408C-A285-2DEF91F3C743}"/>
                    </a:ext>
                  </a:extLst>
                </p:cNvPr>
                <p:cNvSpPr/>
                <p:nvPr/>
              </p:nvSpPr>
              <p:spPr>
                <a:xfrm>
                  <a:off x="6607708" y="1541636"/>
                  <a:ext cx="1507385" cy="1887185"/>
                </a:xfrm>
                <a:custGeom>
                  <a:avLst/>
                  <a:gdLst>
                    <a:gd name="connsiteX0" fmla="*/ 317265 w 1507385"/>
                    <a:gd name="connsiteY0" fmla="*/ 0 h 1887185"/>
                    <a:gd name="connsiteX1" fmla="*/ 478895 w 1507385"/>
                    <a:gd name="connsiteY1" fmla="*/ 37304 h 1887185"/>
                    <a:gd name="connsiteX2" fmla="*/ 1119519 w 1507385"/>
                    <a:gd name="connsiteY2" fmla="*/ 262659 h 1887185"/>
                    <a:gd name="connsiteX3" fmla="*/ 1231051 w 1507385"/>
                    <a:gd name="connsiteY3" fmla="*/ 318922 h 1887185"/>
                    <a:gd name="connsiteX4" fmla="*/ 1227513 w 1507385"/>
                    <a:gd name="connsiteY4" fmla="*/ 325440 h 1887185"/>
                    <a:gd name="connsiteX5" fmla="*/ 1181524 w 1507385"/>
                    <a:gd name="connsiteY5" fmla="*/ 553233 h 1887185"/>
                    <a:gd name="connsiteX6" fmla="*/ 1439540 w 1507385"/>
                    <a:gd name="connsiteY6" fmla="*/ 1038503 h 1887185"/>
                    <a:gd name="connsiteX7" fmla="*/ 1507385 w 1507385"/>
                    <a:gd name="connsiteY7" fmla="*/ 1075329 h 1887185"/>
                    <a:gd name="connsiteX8" fmla="*/ 895607 w 1507385"/>
                    <a:gd name="connsiteY8" fmla="*/ 1887185 h 1887185"/>
                    <a:gd name="connsiteX9" fmla="*/ 851626 w 1507385"/>
                    <a:gd name="connsiteY9" fmla="*/ 1854297 h 1887185"/>
                    <a:gd name="connsiteX10" fmla="*/ 213399 w 1507385"/>
                    <a:gd name="connsiteY10" fmla="*/ 1547483 h 1887185"/>
                    <a:gd name="connsiteX11" fmla="*/ 0 w 1507385"/>
                    <a:gd name="connsiteY11" fmla="*/ 1492612 h 1887185"/>
                    <a:gd name="connsiteX12" fmla="*/ 317265 w 1507385"/>
                    <a:gd name="connsiteY12" fmla="*/ 0 h 188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7385" h="1887185">
                      <a:moveTo>
                        <a:pt x="317265" y="0"/>
                      </a:moveTo>
                      <a:lnTo>
                        <a:pt x="478895" y="37304"/>
                      </a:lnTo>
                      <a:cubicBezTo>
                        <a:pt x="700531" y="94329"/>
                        <a:pt x="914665" y="170040"/>
                        <a:pt x="1119519" y="262659"/>
                      </a:cubicBezTo>
                      <a:lnTo>
                        <a:pt x="1231051" y="318922"/>
                      </a:lnTo>
                      <a:lnTo>
                        <a:pt x="1227513" y="325440"/>
                      </a:lnTo>
                      <a:cubicBezTo>
                        <a:pt x="1197900" y="395455"/>
                        <a:pt x="1181524" y="472432"/>
                        <a:pt x="1181524" y="553233"/>
                      </a:cubicBezTo>
                      <a:cubicBezTo>
                        <a:pt x="1181524" y="755237"/>
                        <a:pt x="1283872" y="933336"/>
                        <a:pt x="1439540" y="1038503"/>
                      </a:cubicBezTo>
                      <a:lnTo>
                        <a:pt x="1507385" y="1075329"/>
                      </a:lnTo>
                      <a:lnTo>
                        <a:pt x="895607" y="1887185"/>
                      </a:lnTo>
                      <a:lnTo>
                        <a:pt x="851626" y="1854297"/>
                      </a:lnTo>
                      <a:cubicBezTo>
                        <a:pt x="657040" y="1722838"/>
                        <a:pt x="442459" y="1618728"/>
                        <a:pt x="213399" y="1547483"/>
                      </a:cubicBezTo>
                      <a:lnTo>
                        <a:pt x="0" y="1492612"/>
                      </a:lnTo>
                      <a:lnTo>
                        <a:pt x="31726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 name="Group 4">
                <a:extLst>
                  <a:ext uri="{FF2B5EF4-FFF2-40B4-BE49-F238E27FC236}">
                    <a16:creationId xmlns:a16="http://schemas.microsoft.com/office/drawing/2014/main" id="{0E13D09C-6379-4B99-97E8-005632795416}"/>
                  </a:ext>
                </a:extLst>
              </p:cNvPr>
              <p:cNvGrpSpPr/>
              <p:nvPr/>
            </p:nvGrpSpPr>
            <p:grpSpPr>
              <a:xfrm>
                <a:off x="3650007" y="1584600"/>
                <a:ext cx="1805178" cy="1903359"/>
                <a:chOff x="3650007" y="1584600"/>
                <a:chExt cx="1805178" cy="1903359"/>
              </a:xfrm>
              <a:solidFill>
                <a:srgbClr val="2F74FF"/>
              </a:solidFill>
            </p:grpSpPr>
            <p:sp>
              <p:nvSpPr>
                <p:cNvPr id="35" name="Freeform: Shape 34">
                  <a:extLst>
                    <a:ext uri="{FF2B5EF4-FFF2-40B4-BE49-F238E27FC236}">
                      <a16:creationId xmlns:a16="http://schemas.microsoft.com/office/drawing/2014/main" id="{59B7B269-23F5-4CCB-966A-2D139E609FA2}"/>
                    </a:ext>
                  </a:extLst>
                </p:cNvPr>
                <p:cNvSpPr/>
                <p:nvPr/>
              </p:nvSpPr>
              <p:spPr>
                <a:xfrm>
                  <a:off x="4502752" y="1584600"/>
                  <a:ext cx="713738" cy="556114"/>
                </a:xfrm>
                <a:custGeom>
                  <a:avLst/>
                  <a:gdLst>
                    <a:gd name="connsiteX0" fmla="*/ 582718 w 713738"/>
                    <a:gd name="connsiteY0" fmla="*/ 0 h 556114"/>
                    <a:gd name="connsiteX1" fmla="*/ 713738 w 713738"/>
                    <a:gd name="connsiteY1" fmla="*/ 525491 h 556114"/>
                    <a:gd name="connsiteX2" fmla="*/ 653387 w 713738"/>
                    <a:gd name="connsiteY2" fmla="*/ 544224 h 556114"/>
                    <a:gd name="connsiteX3" fmla="*/ 535446 w 713738"/>
                    <a:gd name="connsiteY3" fmla="*/ 556114 h 556114"/>
                    <a:gd name="connsiteX4" fmla="*/ 50176 w 713738"/>
                    <a:gd name="connsiteY4" fmla="*/ 298098 h 556114"/>
                    <a:gd name="connsiteX5" fmla="*/ 0 w 713738"/>
                    <a:gd name="connsiteY5" fmla="*/ 205657 h 556114"/>
                    <a:gd name="connsiteX6" fmla="*/ 139844 w 713738"/>
                    <a:gd name="connsiteY6" fmla="*/ 144489 h 556114"/>
                    <a:gd name="connsiteX7" fmla="*/ 414553 w 713738"/>
                    <a:gd name="connsiteY7" fmla="*/ 47753 h 556114"/>
                    <a:gd name="connsiteX8" fmla="*/ 582718 w 713738"/>
                    <a:gd name="connsiteY8" fmla="*/ 0 h 5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3738" h="556114">
                      <a:moveTo>
                        <a:pt x="582718" y="0"/>
                      </a:moveTo>
                      <a:lnTo>
                        <a:pt x="713738" y="525491"/>
                      </a:lnTo>
                      <a:lnTo>
                        <a:pt x="653387" y="544224"/>
                      </a:lnTo>
                      <a:cubicBezTo>
                        <a:pt x="615292" y="552020"/>
                        <a:pt x="575847" y="556114"/>
                        <a:pt x="535446" y="556114"/>
                      </a:cubicBezTo>
                      <a:cubicBezTo>
                        <a:pt x="333442" y="556114"/>
                        <a:pt x="155343" y="453766"/>
                        <a:pt x="50176" y="298098"/>
                      </a:cubicBezTo>
                      <a:lnTo>
                        <a:pt x="0" y="205657"/>
                      </a:lnTo>
                      <a:lnTo>
                        <a:pt x="139844" y="144489"/>
                      </a:lnTo>
                      <a:cubicBezTo>
                        <a:pt x="229850" y="108999"/>
                        <a:pt x="321466" y="76706"/>
                        <a:pt x="414553" y="47753"/>
                      </a:cubicBezTo>
                      <a:lnTo>
                        <a:pt x="582718" y="0"/>
                      </a:lnTo>
                      <a:close/>
                    </a:path>
                  </a:pathLst>
                </a:custGeom>
                <a:grpFill/>
                <a:ln>
                  <a:noFill/>
                </a:ln>
                <a:effectLst>
                  <a:innerShdw blurRad="63500" dist="50800" dir="6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DED23D26-3BC5-4990-831C-0CF3C914AB38}"/>
                    </a:ext>
                  </a:extLst>
                </p:cNvPr>
                <p:cNvSpPr/>
                <p:nvPr/>
              </p:nvSpPr>
              <p:spPr>
                <a:xfrm>
                  <a:off x="3650007" y="1790257"/>
                  <a:ext cx="1805178" cy="1697702"/>
                </a:xfrm>
                <a:custGeom>
                  <a:avLst/>
                  <a:gdLst>
                    <a:gd name="connsiteX0" fmla="*/ 852745 w 1805178"/>
                    <a:gd name="connsiteY0" fmla="*/ 0 h 1697702"/>
                    <a:gd name="connsiteX1" fmla="*/ 902921 w 1805178"/>
                    <a:gd name="connsiteY1" fmla="*/ 92441 h 1697702"/>
                    <a:gd name="connsiteX2" fmla="*/ 1388191 w 1805178"/>
                    <a:gd name="connsiteY2" fmla="*/ 350457 h 1697702"/>
                    <a:gd name="connsiteX3" fmla="*/ 1506132 w 1805178"/>
                    <a:gd name="connsiteY3" fmla="*/ 338567 h 1697702"/>
                    <a:gd name="connsiteX4" fmla="*/ 1566483 w 1805178"/>
                    <a:gd name="connsiteY4" fmla="*/ 319834 h 1697702"/>
                    <a:gd name="connsiteX5" fmla="*/ 1805178 w 1805178"/>
                    <a:gd name="connsiteY5" fmla="*/ 1277189 h 1697702"/>
                    <a:gd name="connsiteX6" fmla="*/ 1720887 w 1805178"/>
                    <a:gd name="connsiteY6" fmla="*/ 1298862 h 1697702"/>
                    <a:gd name="connsiteX7" fmla="*/ 1082660 w 1805178"/>
                    <a:gd name="connsiteY7" fmla="*/ 1605676 h 1697702"/>
                    <a:gd name="connsiteX8" fmla="*/ 959596 w 1805178"/>
                    <a:gd name="connsiteY8" fmla="*/ 1697702 h 1697702"/>
                    <a:gd name="connsiteX9" fmla="*/ 0 w 1805178"/>
                    <a:gd name="connsiteY9" fmla="*/ 512701 h 1697702"/>
                    <a:gd name="connsiteX10" fmla="*/ 229828 w 1805178"/>
                    <a:gd name="connsiteY10" fmla="*/ 340839 h 1697702"/>
                    <a:gd name="connsiteX11" fmla="*/ 727548 w 1805178"/>
                    <a:gd name="connsiteY11" fmla="*/ 54762 h 1697702"/>
                    <a:gd name="connsiteX12" fmla="*/ 852745 w 1805178"/>
                    <a:gd name="connsiteY12" fmla="*/ 0 h 169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178" h="1697702">
                      <a:moveTo>
                        <a:pt x="852745" y="0"/>
                      </a:moveTo>
                      <a:lnTo>
                        <a:pt x="902921" y="92441"/>
                      </a:lnTo>
                      <a:cubicBezTo>
                        <a:pt x="1008088" y="248109"/>
                        <a:pt x="1186187" y="350457"/>
                        <a:pt x="1388191" y="350457"/>
                      </a:cubicBezTo>
                      <a:cubicBezTo>
                        <a:pt x="1428592" y="350457"/>
                        <a:pt x="1468037" y="346363"/>
                        <a:pt x="1506132" y="338567"/>
                      </a:cubicBezTo>
                      <a:lnTo>
                        <a:pt x="1566483" y="319834"/>
                      </a:lnTo>
                      <a:lnTo>
                        <a:pt x="1805178" y="1277189"/>
                      </a:lnTo>
                      <a:lnTo>
                        <a:pt x="1720887" y="1298862"/>
                      </a:lnTo>
                      <a:cubicBezTo>
                        <a:pt x="1491827" y="1370107"/>
                        <a:pt x="1277246" y="1474217"/>
                        <a:pt x="1082660" y="1605676"/>
                      </a:cubicBezTo>
                      <a:lnTo>
                        <a:pt x="959596" y="1697702"/>
                      </a:lnTo>
                      <a:lnTo>
                        <a:pt x="0" y="512701"/>
                      </a:lnTo>
                      <a:lnTo>
                        <a:pt x="229828" y="340839"/>
                      </a:lnTo>
                      <a:cubicBezTo>
                        <a:pt x="387982" y="233992"/>
                        <a:pt x="554262" y="138260"/>
                        <a:pt x="727548" y="54762"/>
                      </a:cubicBezTo>
                      <a:lnTo>
                        <a:pt x="8527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 name="Group 5">
                <a:extLst>
                  <a:ext uri="{FF2B5EF4-FFF2-40B4-BE49-F238E27FC236}">
                    <a16:creationId xmlns:a16="http://schemas.microsoft.com/office/drawing/2014/main" id="{4BCF9019-E9AB-43C0-B4C4-5CE3C6967E78}"/>
                  </a:ext>
                </a:extLst>
              </p:cNvPr>
              <p:cNvGrpSpPr/>
              <p:nvPr/>
            </p:nvGrpSpPr>
            <p:grpSpPr>
              <a:xfrm>
                <a:off x="7576544" y="2266710"/>
                <a:ext cx="2034547" cy="2012639"/>
                <a:chOff x="7576544" y="2266710"/>
                <a:chExt cx="2034547" cy="2012639"/>
              </a:xfrm>
              <a:solidFill>
                <a:srgbClr val="00339A"/>
              </a:solidFill>
            </p:grpSpPr>
            <p:sp>
              <p:nvSpPr>
                <p:cNvPr id="33" name="Freeform: Shape 32">
                  <a:extLst>
                    <a:ext uri="{FF2B5EF4-FFF2-40B4-BE49-F238E27FC236}">
                      <a16:creationId xmlns:a16="http://schemas.microsoft.com/office/drawing/2014/main" id="{57569DD3-1470-4B5C-A6D4-C5ABE06C6A1A}"/>
                    </a:ext>
                  </a:extLst>
                </p:cNvPr>
                <p:cNvSpPr/>
                <p:nvPr/>
              </p:nvSpPr>
              <p:spPr>
                <a:xfrm>
                  <a:off x="8980076" y="3022430"/>
                  <a:ext cx="631015" cy="829888"/>
                </a:xfrm>
                <a:custGeom>
                  <a:avLst/>
                  <a:gdLst>
                    <a:gd name="connsiteX0" fmla="*/ 268647 w 631015"/>
                    <a:gd name="connsiteY0" fmla="*/ 0 h 829888"/>
                    <a:gd name="connsiteX1" fmla="*/ 402724 w 631015"/>
                    <a:gd name="connsiteY1" fmla="*/ 179298 h 829888"/>
                    <a:gd name="connsiteX2" fmla="*/ 601267 w 631015"/>
                    <a:gd name="connsiteY2" fmla="*/ 506109 h 829888"/>
                    <a:gd name="connsiteX3" fmla="*/ 631015 w 631015"/>
                    <a:gd name="connsiteY3" fmla="*/ 564191 h 829888"/>
                    <a:gd name="connsiteX4" fmla="*/ 109556 w 631015"/>
                    <a:gd name="connsiteY4" fmla="*/ 829888 h 829888"/>
                    <a:gd name="connsiteX5" fmla="*/ 99946 w 631015"/>
                    <a:gd name="connsiteY5" fmla="*/ 818240 h 829888"/>
                    <a:gd name="connsiteX6" fmla="*/ 0 w 631015"/>
                    <a:gd name="connsiteY6" fmla="*/ 491040 h 829888"/>
                    <a:gd name="connsiteX7" fmla="*/ 258016 w 631015"/>
                    <a:gd name="connsiteY7" fmla="*/ 5770 h 829888"/>
                    <a:gd name="connsiteX8" fmla="*/ 268647 w 631015"/>
                    <a:gd name="connsiteY8" fmla="*/ 0 h 82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015" h="829888">
                      <a:moveTo>
                        <a:pt x="268647" y="0"/>
                      </a:moveTo>
                      <a:lnTo>
                        <a:pt x="402724" y="179298"/>
                      </a:lnTo>
                      <a:cubicBezTo>
                        <a:pt x="473956" y="284734"/>
                        <a:pt x="540247" y="393782"/>
                        <a:pt x="601267" y="506109"/>
                      </a:cubicBezTo>
                      <a:lnTo>
                        <a:pt x="631015" y="564191"/>
                      </a:lnTo>
                      <a:lnTo>
                        <a:pt x="109556" y="829888"/>
                      </a:lnTo>
                      <a:lnTo>
                        <a:pt x="99946" y="818240"/>
                      </a:lnTo>
                      <a:cubicBezTo>
                        <a:pt x="36845" y="724839"/>
                        <a:pt x="0" y="612242"/>
                        <a:pt x="0" y="491040"/>
                      </a:cubicBezTo>
                      <a:cubicBezTo>
                        <a:pt x="0" y="289036"/>
                        <a:pt x="102348" y="110937"/>
                        <a:pt x="258016" y="5770"/>
                      </a:cubicBezTo>
                      <a:lnTo>
                        <a:pt x="268647" y="0"/>
                      </a:lnTo>
                      <a:close/>
                    </a:path>
                  </a:pathLst>
                </a:custGeom>
                <a:gr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E56493EC-2123-43E5-A007-D469A06A0F4E}"/>
                    </a:ext>
                  </a:extLst>
                </p:cNvPr>
                <p:cNvSpPr/>
                <p:nvPr/>
              </p:nvSpPr>
              <p:spPr>
                <a:xfrm>
                  <a:off x="7576544" y="2266710"/>
                  <a:ext cx="1672178" cy="2012639"/>
                </a:xfrm>
                <a:custGeom>
                  <a:avLst/>
                  <a:gdLst>
                    <a:gd name="connsiteX0" fmla="*/ 916978 w 1672178"/>
                    <a:gd name="connsiteY0" fmla="*/ 0 h 2012639"/>
                    <a:gd name="connsiteX1" fmla="*/ 1040766 w 1672178"/>
                    <a:gd name="connsiteY1" fmla="*/ 92567 h 2012639"/>
                    <a:gd name="connsiteX2" fmla="*/ 1578074 w 1672178"/>
                    <a:gd name="connsiteY2" fmla="*/ 629875 h 2012639"/>
                    <a:gd name="connsiteX3" fmla="*/ 1672178 w 1672178"/>
                    <a:gd name="connsiteY3" fmla="*/ 755720 h 2012639"/>
                    <a:gd name="connsiteX4" fmla="*/ 1661547 w 1672178"/>
                    <a:gd name="connsiteY4" fmla="*/ 761490 h 2012639"/>
                    <a:gd name="connsiteX5" fmla="*/ 1403531 w 1672178"/>
                    <a:gd name="connsiteY5" fmla="*/ 1246760 h 2012639"/>
                    <a:gd name="connsiteX6" fmla="*/ 1503477 w 1672178"/>
                    <a:gd name="connsiteY6" fmla="*/ 1573960 h 2012639"/>
                    <a:gd name="connsiteX7" fmla="*/ 1513087 w 1672178"/>
                    <a:gd name="connsiteY7" fmla="*/ 1585608 h 2012639"/>
                    <a:gd name="connsiteX8" fmla="*/ 674991 w 1672178"/>
                    <a:gd name="connsiteY8" fmla="*/ 2012639 h 2012639"/>
                    <a:gd name="connsiteX9" fmla="*/ 663554 w 1672178"/>
                    <a:gd name="connsiteY9" fmla="*/ 1988897 h 2012639"/>
                    <a:gd name="connsiteX10" fmla="*/ 70505 w 1672178"/>
                    <a:gd name="connsiteY10" fmla="*/ 1269595 h 2012639"/>
                    <a:gd name="connsiteX11" fmla="*/ 0 w 1672178"/>
                    <a:gd name="connsiteY11" fmla="*/ 1216872 h 2012639"/>
                    <a:gd name="connsiteX12" fmla="*/ 916978 w 1672178"/>
                    <a:gd name="connsiteY12" fmla="*/ 0 h 201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2178" h="2012639">
                      <a:moveTo>
                        <a:pt x="916978" y="0"/>
                      </a:moveTo>
                      <a:lnTo>
                        <a:pt x="1040766" y="92567"/>
                      </a:lnTo>
                      <a:cubicBezTo>
                        <a:pt x="1236528" y="254125"/>
                        <a:pt x="1416517" y="434113"/>
                        <a:pt x="1578074" y="629875"/>
                      </a:cubicBezTo>
                      <a:lnTo>
                        <a:pt x="1672178" y="755720"/>
                      </a:lnTo>
                      <a:lnTo>
                        <a:pt x="1661547" y="761490"/>
                      </a:lnTo>
                      <a:cubicBezTo>
                        <a:pt x="1505879" y="866657"/>
                        <a:pt x="1403531" y="1044756"/>
                        <a:pt x="1403531" y="1246760"/>
                      </a:cubicBezTo>
                      <a:cubicBezTo>
                        <a:pt x="1403531" y="1367962"/>
                        <a:pt x="1440376" y="1480559"/>
                        <a:pt x="1503477" y="1573960"/>
                      </a:cubicBezTo>
                      <a:lnTo>
                        <a:pt x="1513087" y="1585608"/>
                      </a:lnTo>
                      <a:lnTo>
                        <a:pt x="674991" y="2012639"/>
                      </a:lnTo>
                      <a:lnTo>
                        <a:pt x="663554" y="1988897"/>
                      </a:lnTo>
                      <a:cubicBezTo>
                        <a:pt x="513403" y="1712493"/>
                        <a:pt x="311362" y="1468368"/>
                        <a:pt x="70505" y="1269595"/>
                      </a:cubicBezTo>
                      <a:lnTo>
                        <a:pt x="0" y="1216872"/>
                      </a:lnTo>
                      <a:lnTo>
                        <a:pt x="91697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7" name="Group 6">
                <a:extLst>
                  <a:ext uri="{FF2B5EF4-FFF2-40B4-BE49-F238E27FC236}">
                    <a16:creationId xmlns:a16="http://schemas.microsoft.com/office/drawing/2014/main" id="{FD560024-8396-496A-8D67-2067D0047A0A}"/>
                  </a:ext>
                </a:extLst>
              </p:cNvPr>
              <p:cNvGrpSpPr/>
              <p:nvPr/>
            </p:nvGrpSpPr>
            <p:grpSpPr>
              <a:xfrm>
                <a:off x="2532626" y="2357759"/>
                <a:ext cx="2004340" cy="1968979"/>
                <a:chOff x="2532626" y="2357759"/>
                <a:chExt cx="2004340" cy="1968979"/>
              </a:xfrm>
              <a:solidFill>
                <a:srgbClr val="6598FF"/>
              </a:solidFill>
            </p:grpSpPr>
            <p:sp>
              <p:nvSpPr>
                <p:cNvPr id="31" name="Freeform: Shape 30">
                  <a:extLst>
                    <a:ext uri="{FF2B5EF4-FFF2-40B4-BE49-F238E27FC236}">
                      <a16:creationId xmlns:a16="http://schemas.microsoft.com/office/drawing/2014/main" id="{682E8A74-FAD2-4DB7-B4BC-9D9DBC92542F}"/>
                    </a:ext>
                  </a:extLst>
                </p:cNvPr>
                <p:cNvSpPr/>
                <p:nvPr/>
              </p:nvSpPr>
              <p:spPr>
                <a:xfrm>
                  <a:off x="3158167" y="2357759"/>
                  <a:ext cx="816680" cy="622963"/>
                </a:xfrm>
                <a:custGeom>
                  <a:avLst/>
                  <a:gdLst>
                    <a:gd name="connsiteX0" fmla="*/ 418554 w 816680"/>
                    <a:gd name="connsiteY0" fmla="*/ 0 h 622963"/>
                    <a:gd name="connsiteX1" fmla="*/ 816680 w 816680"/>
                    <a:gd name="connsiteY1" fmla="*/ 491644 h 622963"/>
                    <a:gd name="connsiteX2" fmla="*/ 778655 w 816680"/>
                    <a:gd name="connsiteY2" fmla="*/ 523017 h 622963"/>
                    <a:gd name="connsiteX3" fmla="*/ 451455 w 816680"/>
                    <a:gd name="connsiteY3" fmla="*/ 622963 h 622963"/>
                    <a:gd name="connsiteX4" fmla="*/ 37645 w 816680"/>
                    <a:gd name="connsiteY4" fmla="*/ 451557 h 622963"/>
                    <a:gd name="connsiteX5" fmla="*/ 0 w 816680"/>
                    <a:gd name="connsiteY5" fmla="*/ 405931 h 622963"/>
                    <a:gd name="connsiteX6" fmla="*/ 135044 w 816680"/>
                    <a:gd name="connsiteY6" fmla="*/ 257345 h 622963"/>
                    <a:gd name="connsiteX7" fmla="*/ 416524 w 816680"/>
                    <a:gd name="connsiteY7" fmla="*/ 1518 h 622963"/>
                    <a:gd name="connsiteX8" fmla="*/ 418554 w 816680"/>
                    <a:gd name="connsiteY8" fmla="*/ 0 h 62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680" h="622963">
                      <a:moveTo>
                        <a:pt x="418554" y="0"/>
                      </a:moveTo>
                      <a:lnTo>
                        <a:pt x="816680" y="491644"/>
                      </a:lnTo>
                      <a:lnTo>
                        <a:pt x="778655" y="523017"/>
                      </a:lnTo>
                      <a:cubicBezTo>
                        <a:pt x="685254" y="586118"/>
                        <a:pt x="572657" y="622963"/>
                        <a:pt x="451455" y="622963"/>
                      </a:cubicBezTo>
                      <a:cubicBezTo>
                        <a:pt x="289852" y="622963"/>
                        <a:pt x="143548" y="557461"/>
                        <a:pt x="37645" y="451557"/>
                      </a:cubicBezTo>
                      <a:lnTo>
                        <a:pt x="0" y="405931"/>
                      </a:lnTo>
                      <a:lnTo>
                        <a:pt x="135044" y="257345"/>
                      </a:lnTo>
                      <a:cubicBezTo>
                        <a:pt x="224706" y="167683"/>
                        <a:pt x="318643" y="82297"/>
                        <a:pt x="416524" y="1518"/>
                      </a:cubicBezTo>
                      <a:lnTo>
                        <a:pt x="418554" y="0"/>
                      </a:lnTo>
                      <a:close/>
                    </a:path>
                  </a:pathLst>
                </a:custGeom>
                <a:grp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3DD1F7FD-BC61-4D7B-91E5-24F418A69EFF}"/>
                    </a:ext>
                  </a:extLst>
                </p:cNvPr>
                <p:cNvSpPr/>
                <p:nvPr/>
              </p:nvSpPr>
              <p:spPr>
                <a:xfrm>
                  <a:off x="2532626" y="2763690"/>
                  <a:ext cx="2004340" cy="1563048"/>
                </a:xfrm>
                <a:custGeom>
                  <a:avLst/>
                  <a:gdLst>
                    <a:gd name="connsiteX0" fmla="*/ 625541 w 2004340"/>
                    <a:gd name="connsiteY0" fmla="*/ 0 h 1563048"/>
                    <a:gd name="connsiteX1" fmla="*/ 663186 w 2004340"/>
                    <a:gd name="connsiteY1" fmla="*/ 45626 h 1563048"/>
                    <a:gd name="connsiteX2" fmla="*/ 1076996 w 2004340"/>
                    <a:gd name="connsiteY2" fmla="*/ 217032 h 1563048"/>
                    <a:gd name="connsiteX3" fmla="*/ 1404196 w 2004340"/>
                    <a:gd name="connsiteY3" fmla="*/ 117086 h 1563048"/>
                    <a:gd name="connsiteX4" fmla="*/ 1442221 w 2004340"/>
                    <a:gd name="connsiteY4" fmla="*/ 85713 h 1563048"/>
                    <a:gd name="connsiteX5" fmla="*/ 2004340 w 2004340"/>
                    <a:gd name="connsiteY5" fmla="*/ 779872 h 1563048"/>
                    <a:gd name="connsiteX6" fmla="*/ 1839165 w 2004340"/>
                    <a:gd name="connsiteY6" fmla="*/ 929994 h 1563048"/>
                    <a:gd name="connsiteX7" fmla="*/ 1419276 w 2004340"/>
                    <a:gd name="connsiteY7" fmla="*/ 1491917 h 1563048"/>
                    <a:gd name="connsiteX8" fmla="*/ 1385011 w 2004340"/>
                    <a:gd name="connsiteY8" fmla="*/ 1563048 h 1563048"/>
                    <a:gd name="connsiteX9" fmla="*/ 0 w 2004340"/>
                    <a:gd name="connsiteY9" fmla="*/ 917207 h 1563048"/>
                    <a:gd name="connsiteX10" fmla="*/ 78033 w 2004340"/>
                    <a:gd name="connsiteY10" fmla="*/ 764849 h 1563048"/>
                    <a:gd name="connsiteX11" fmla="*/ 504758 w 2004340"/>
                    <a:gd name="connsiteY11" fmla="*/ 132895 h 1563048"/>
                    <a:gd name="connsiteX12" fmla="*/ 625541 w 2004340"/>
                    <a:gd name="connsiteY12" fmla="*/ 0 h 156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4340" h="1563048">
                      <a:moveTo>
                        <a:pt x="625541" y="0"/>
                      </a:moveTo>
                      <a:lnTo>
                        <a:pt x="663186" y="45626"/>
                      </a:lnTo>
                      <a:cubicBezTo>
                        <a:pt x="769089" y="151530"/>
                        <a:pt x="915393" y="217032"/>
                        <a:pt x="1076996" y="217032"/>
                      </a:cubicBezTo>
                      <a:cubicBezTo>
                        <a:pt x="1198198" y="217032"/>
                        <a:pt x="1310795" y="180187"/>
                        <a:pt x="1404196" y="117086"/>
                      </a:cubicBezTo>
                      <a:lnTo>
                        <a:pt x="1442221" y="85713"/>
                      </a:lnTo>
                      <a:lnTo>
                        <a:pt x="2004340" y="779872"/>
                      </a:lnTo>
                      <a:lnTo>
                        <a:pt x="1839165" y="929994"/>
                      </a:lnTo>
                      <a:cubicBezTo>
                        <a:pt x="1673691" y="1095468"/>
                        <a:pt x="1531890" y="1284614"/>
                        <a:pt x="1419276" y="1491917"/>
                      </a:cubicBezTo>
                      <a:lnTo>
                        <a:pt x="1385011" y="1563048"/>
                      </a:lnTo>
                      <a:lnTo>
                        <a:pt x="0" y="917207"/>
                      </a:lnTo>
                      <a:lnTo>
                        <a:pt x="78033" y="764849"/>
                      </a:lnTo>
                      <a:cubicBezTo>
                        <a:pt x="200073" y="540195"/>
                        <a:pt x="343200" y="328658"/>
                        <a:pt x="504758" y="132895"/>
                      </a:cubicBezTo>
                      <a:lnTo>
                        <a:pt x="62554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 name="Group 7">
                <a:extLst>
                  <a:ext uri="{FF2B5EF4-FFF2-40B4-BE49-F238E27FC236}">
                    <a16:creationId xmlns:a16="http://schemas.microsoft.com/office/drawing/2014/main" id="{4E4BAEF8-8B82-46A5-B914-9B7CA962007C}"/>
                  </a:ext>
                </a:extLst>
              </p:cNvPr>
              <p:cNvGrpSpPr/>
              <p:nvPr/>
            </p:nvGrpSpPr>
            <p:grpSpPr>
              <a:xfrm>
                <a:off x="8291230" y="3668007"/>
                <a:ext cx="1768513" cy="1749887"/>
                <a:chOff x="8291230" y="3668007"/>
                <a:chExt cx="1768513" cy="1749887"/>
              </a:xfrm>
            </p:grpSpPr>
            <p:sp>
              <p:nvSpPr>
                <p:cNvPr id="29" name="Freeform: Shape 28">
                  <a:extLst>
                    <a:ext uri="{FF2B5EF4-FFF2-40B4-BE49-F238E27FC236}">
                      <a16:creationId xmlns:a16="http://schemas.microsoft.com/office/drawing/2014/main" id="{3A220819-9679-4E25-A5A9-A907FA90A9CC}"/>
                    </a:ext>
                  </a:extLst>
                </p:cNvPr>
                <p:cNvSpPr/>
                <p:nvPr/>
              </p:nvSpPr>
              <p:spPr>
                <a:xfrm>
                  <a:off x="9512075" y="4874109"/>
                  <a:ext cx="547668" cy="543785"/>
                </a:xfrm>
                <a:custGeom>
                  <a:avLst/>
                  <a:gdLst>
                    <a:gd name="connsiteX0" fmla="*/ 509137 w 547668"/>
                    <a:gd name="connsiteY0" fmla="*/ 0 h 543785"/>
                    <a:gd name="connsiteX1" fmla="*/ 521820 w 547668"/>
                    <a:gd name="connsiteY1" fmla="*/ 88639 h 543785"/>
                    <a:gd name="connsiteX2" fmla="*/ 547668 w 547668"/>
                    <a:gd name="connsiteY2" fmla="*/ 543785 h 543785"/>
                    <a:gd name="connsiteX3" fmla="*/ 0 w 547668"/>
                    <a:gd name="connsiteY3" fmla="*/ 543785 h 543785"/>
                    <a:gd name="connsiteX4" fmla="*/ 8451 w 547668"/>
                    <a:gd name="connsiteY4" fmla="*/ 459952 h 543785"/>
                    <a:gd name="connsiteX5" fmla="*/ 463836 w 547668"/>
                    <a:gd name="connsiteY5" fmla="*/ 4567 h 543785"/>
                    <a:gd name="connsiteX6" fmla="*/ 509137 w 547668"/>
                    <a:gd name="connsiteY6" fmla="*/ 0 h 543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668" h="543785">
                      <a:moveTo>
                        <a:pt x="509137" y="0"/>
                      </a:moveTo>
                      <a:lnTo>
                        <a:pt x="521820" y="88639"/>
                      </a:lnTo>
                      <a:cubicBezTo>
                        <a:pt x="538895" y="237990"/>
                        <a:pt x="547668" y="389863"/>
                        <a:pt x="547668" y="543785"/>
                      </a:cubicBezTo>
                      <a:lnTo>
                        <a:pt x="0" y="543785"/>
                      </a:lnTo>
                      <a:lnTo>
                        <a:pt x="8451" y="459952"/>
                      </a:lnTo>
                      <a:cubicBezTo>
                        <a:pt x="55224" y="231375"/>
                        <a:pt x="235259" y="51340"/>
                        <a:pt x="463836" y="4567"/>
                      </a:cubicBezTo>
                      <a:lnTo>
                        <a:pt x="509137" y="0"/>
                      </a:lnTo>
                      <a:close/>
                    </a:path>
                  </a:pathLst>
                </a:custGeom>
                <a:solidFill>
                  <a:srgbClr val="002060"/>
                </a:solidFill>
                <a:ln>
                  <a:noFill/>
                </a:ln>
                <a:effectLst>
                  <a:innerShdw blurRad="63500" dist="50800" dir="13200000">
                    <a:prstClr val="black">
                      <a:alpha val="50000"/>
                    </a:prstClr>
                  </a:innerShdw>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5972E845-54D5-43C7-8C34-146FCCDF8E01}"/>
                    </a:ext>
                  </a:extLst>
                </p:cNvPr>
                <p:cNvSpPr/>
                <p:nvPr/>
              </p:nvSpPr>
              <p:spPr>
                <a:xfrm>
                  <a:off x="8291230" y="3668007"/>
                  <a:ext cx="1729983" cy="1749887"/>
                </a:xfrm>
                <a:custGeom>
                  <a:avLst/>
                  <a:gdLst>
                    <a:gd name="connsiteX0" fmla="*/ 1361543 w 1729983"/>
                    <a:gd name="connsiteY0" fmla="*/ 0 h 1749887"/>
                    <a:gd name="connsiteX1" fmla="*/ 1377646 w 1729983"/>
                    <a:gd name="connsiteY1" fmla="*/ 31440 h 1749887"/>
                    <a:gd name="connsiteX2" fmla="*/ 1710889 w 1729983"/>
                    <a:gd name="connsiteY2" fmla="*/ 1072665 h 1749887"/>
                    <a:gd name="connsiteX3" fmla="*/ 1729983 w 1729983"/>
                    <a:gd name="connsiteY3" fmla="*/ 1206102 h 1749887"/>
                    <a:gd name="connsiteX4" fmla="*/ 1684682 w 1729983"/>
                    <a:gd name="connsiteY4" fmla="*/ 1210669 h 1749887"/>
                    <a:gd name="connsiteX5" fmla="*/ 1229297 w 1729983"/>
                    <a:gd name="connsiteY5" fmla="*/ 1666054 h 1749887"/>
                    <a:gd name="connsiteX6" fmla="*/ 1220846 w 1729983"/>
                    <a:gd name="connsiteY6" fmla="*/ 1749887 h 1749887"/>
                    <a:gd name="connsiteX7" fmla="*/ 243171 w 1729983"/>
                    <a:gd name="connsiteY7" fmla="*/ 1749887 h 1749887"/>
                    <a:gd name="connsiteX8" fmla="*/ 243171 w 1729983"/>
                    <a:gd name="connsiteY8" fmla="*/ 1749886 h 1749887"/>
                    <a:gd name="connsiteX9" fmla="*/ 51549 w 1729983"/>
                    <a:gd name="connsiteY9" fmla="*/ 800751 h 1749887"/>
                    <a:gd name="connsiteX10" fmla="*/ 0 w 1729983"/>
                    <a:gd name="connsiteY10" fmla="*/ 693742 h 1749887"/>
                    <a:gd name="connsiteX11" fmla="*/ 1361543 w 1729983"/>
                    <a:gd name="connsiteY11" fmla="*/ 0 h 174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9983" h="1749887">
                      <a:moveTo>
                        <a:pt x="1361543" y="0"/>
                      </a:moveTo>
                      <a:lnTo>
                        <a:pt x="1377646" y="31440"/>
                      </a:lnTo>
                      <a:cubicBezTo>
                        <a:pt x="1534203" y="356351"/>
                        <a:pt x="1647747" y="705888"/>
                        <a:pt x="1710889" y="1072665"/>
                      </a:cubicBezTo>
                      <a:lnTo>
                        <a:pt x="1729983" y="1206102"/>
                      </a:lnTo>
                      <a:lnTo>
                        <a:pt x="1684682" y="1210669"/>
                      </a:lnTo>
                      <a:cubicBezTo>
                        <a:pt x="1456105" y="1257442"/>
                        <a:pt x="1276070" y="1437477"/>
                        <a:pt x="1229297" y="1666054"/>
                      </a:cubicBezTo>
                      <a:lnTo>
                        <a:pt x="1220846" y="1749887"/>
                      </a:lnTo>
                      <a:lnTo>
                        <a:pt x="243171" y="1749887"/>
                      </a:lnTo>
                      <a:lnTo>
                        <a:pt x="243171" y="1749886"/>
                      </a:lnTo>
                      <a:cubicBezTo>
                        <a:pt x="243171" y="1413213"/>
                        <a:pt x="174939" y="1092477"/>
                        <a:pt x="51549" y="800751"/>
                      </a:cubicBezTo>
                      <a:lnTo>
                        <a:pt x="0" y="693742"/>
                      </a:lnTo>
                      <a:lnTo>
                        <a:pt x="1361543" y="0"/>
                      </a:lnTo>
                      <a:close/>
                    </a:path>
                  </a:pathLst>
                </a:custGeom>
                <a:solidFill>
                  <a:srgbClr val="002060"/>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F64AA9D3-3575-4B7E-BB0F-004AFDDF8664}"/>
                  </a:ext>
                </a:extLst>
              </p:cNvPr>
              <p:cNvGrpSpPr/>
              <p:nvPr/>
            </p:nvGrpSpPr>
            <p:grpSpPr>
              <a:xfrm>
                <a:off x="2132257" y="3763795"/>
                <a:ext cx="1745692" cy="1654100"/>
                <a:chOff x="2132257" y="3763795"/>
                <a:chExt cx="1745692" cy="1654100"/>
              </a:xfrm>
            </p:grpSpPr>
            <p:sp>
              <p:nvSpPr>
                <p:cNvPr id="27" name="Freeform: Shape 26">
                  <a:extLst>
                    <a:ext uri="{FF2B5EF4-FFF2-40B4-BE49-F238E27FC236}">
                      <a16:creationId xmlns:a16="http://schemas.microsoft.com/office/drawing/2014/main" id="{08A0E21E-3CE3-4D20-B8D4-3833F9BECE3D}"/>
                    </a:ext>
                  </a:extLst>
                </p:cNvPr>
                <p:cNvSpPr/>
                <p:nvPr/>
              </p:nvSpPr>
              <p:spPr>
                <a:xfrm>
                  <a:off x="2294697" y="3763795"/>
                  <a:ext cx="756870" cy="582731"/>
                </a:xfrm>
                <a:custGeom>
                  <a:avLst/>
                  <a:gdLst>
                    <a:gd name="connsiteX0" fmla="*/ 199338 w 756870"/>
                    <a:gd name="connsiteY0" fmla="*/ 0 h 582731"/>
                    <a:gd name="connsiteX1" fmla="*/ 756870 w 756870"/>
                    <a:gd name="connsiteY1" fmla="*/ 259981 h 582731"/>
                    <a:gd name="connsiteX2" fmla="*/ 721139 w 756870"/>
                    <a:gd name="connsiteY2" fmla="*/ 325810 h 582731"/>
                    <a:gd name="connsiteX3" fmla="*/ 237929 w 756870"/>
                    <a:gd name="connsiteY3" fmla="*/ 582731 h 582731"/>
                    <a:gd name="connsiteX4" fmla="*/ 11104 w 756870"/>
                    <a:gd name="connsiteY4" fmla="*/ 536937 h 582731"/>
                    <a:gd name="connsiteX5" fmla="*/ 0 w 756870"/>
                    <a:gd name="connsiteY5" fmla="*/ 530910 h 582731"/>
                    <a:gd name="connsiteX6" fmla="*/ 15762 w 756870"/>
                    <a:gd name="connsiteY6" fmla="*/ 475404 h 582731"/>
                    <a:gd name="connsiteX7" fmla="*/ 149051 w 756870"/>
                    <a:gd name="connsiteY7" fmla="*/ 111232 h 582731"/>
                    <a:gd name="connsiteX8" fmla="*/ 199338 w 756870"/>
                    <a:gd name="connsiteY8" fmla="*/ 0 h 58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6870" h="582731">
                      <a:moveTo>
                        <a:pt x="199338" y="0"/>
                      </a:moveTo>
                      <a:lnTo>
                        <a:pt x="756870" y="259981"/>
                      </a:lnTo>
                      <a:lnTo>
                        <a:pt x="721139" y="325810"/>
                      </a:lnTo>
                      <a:cubicBezTo>
                        <a:pt x="616418" y="480818"/>
                        <a:pt x="439075" y="582731"/>
                        <a:pt x="237929" y="582731"/>
                      </a:cubicBezTo>
                      <a:cubicBezTo>
                        <a:pt x="157471" y="582731"/>
                        <a:pt x="80821" y="566425"/>
                        <a:pt x="11104" y="536937"/>
                      </a:cubicBezTo>
                      <a:lnTo>
                        <a:pt x="0" y="530910"/>
                      </a:lnTo>
                      <a:lnTo>
                        <a:pt x="15762" y="475404"/>
                      </a:lnTo>
                      <a:cubicBezTo>
                        <a:pt x="54367" y="351287"/>
                        <a:pt x="98907" y="229786"/>
                        <a:pt x="149051" y="111232"/>
                      </a:cubicBezTo>
                      <a:lnTo>
                        <a:pt x="199338" y="0"/>
                      </a:lnTo>
                      <a:close/>
                    </a:path>
                  </a:pathLst>
                </a:custGeom>
                <a:solidFill>
                  <a:srgbClr val="9FBFFF"/>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A3DB5780-DA33-4F43-BEAC-EE50B4DA7FA4}"/>
                    </a:ext>
                  </a:extLst>
                </p:cNvPr>
                <p:cNvSpPr/>
                <p:nvPr/>
              </p:nvSpPr>
              <p:spPr>
                <a:xfrm>
                  <a:off x="2132257" y="4023776"/>
                  <a:ext cx="1745692" cy="1394119"/>
                </a:xfrm>
                <a:custGeom>
                  <a:avLst/>
                  <a:gdLst>
                    <a:gd name="connsiteX0" fmla="*/ 919310 w 1745692"/>
                    <a:gd name="connsiteY0" fmla="*/ 0 h 1394119"/>
                    <a:gd name="connsiteX1" fmla="*/ 1745692 w 1745692"/>
                    <a:gd name="connsiteY1" fmla="*/ 385349 h 1394119"/>
                    <a:gd name="connsiteX2" fmla="*/ 1716965 w 1745692"/>
                    <a:gd name="connsiteY2" fmla="*/ 444983 h 1394119"/>
                    <a:gd name="connsiteX3" fmla="*/ 1525343 w 1745692"/>
                    <a:gd name="connsiteY3" fmla="*/ 1394118 h 1394119"/>
                    <a:gd name="connsiteX4" fmla="*/ 1525343 w 1745692"/>
                    <a:gd name="connsiteY4" fmla="*/ 1394119 h 1394119"/>
                    <a:gd name="connsiteX5" fmla="*/ 0 w 1745692"/>
                    <a:gd name="connsiteY5" fmla="*/ 1394119 h 1394119"/>
                    <a:gd name="connsiteX6" fmla="*/ 124789 w 1745692"/>
                    <a:gd name="connsiteY6" fmla="*/ 403518 h 1394119"/>
                    <a:gd name="connsiteX7" fmla="*/ 162440 w 1745692"/>
                    <a:gd name="connsiteY7" fmla="*/ 270929 h 1394119"/>
                    <a:gd name="connsiteX8" fmla="*/ 173544 w 1745692"/>
                    <a:gd name="connsiteY8" fmla="*/ 276956 h 1394119"/>
                    <a:gd name="connsiteX9" fmla="*/ 400369 w 1745692"/>
                    <a:gd name="connsiteY9" fmla="*/ 322750 h 1394119"/>
                    <a:gd name="connsiteX10" fmla="*/ 883579 w 1745692"/>
                    <a:gd name="connsiteY10" fmla="*/ 65829 h 1394119"/>
                    <a:gd name="connsiteX11" fmla="*/ 919310 w 1745692"/>
                    <a:gd name="connsiteY11" fmla="*/ 0 h 139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5692" h="1394119">
                      <a:moveTo>
                        <a:pt x="919310" y="0"/>
                      </a:moveTo>
                      <a:lnTo>
                        <a:pt x="1745692" y="385349"/>
                      </a:lnTo>
                      <a:lnTo>
                        <a:pt x="1716965" y="444983"/>
                      </a:lnTo>
                      <a:cubicBezTo>
                        <a:pt x="1593575" y="736709"/>
                        <a:pt x="1525343" y="1057445"/>
                        <a:pt x="1525343" y="1394118"/>
                      </a:cubicBezTo>
                      <a:lnTo>
                        <a:pt x="1525343" y="1394119"/>
                      </a:lnTo>
                      <a:lnTo>
                        <a:pt x="0" y="1394119"/>
                      </a:lnTo>
                      <a:cubicBezTo>
                        <a:pt x="0" y="1052070"/>
                        <a:pt x="43326" y="720140"/>
                        <a:pt x="124789" y="403518"/>
                      </a:cubicBezTo>
                      <a:lnTo>
                        <a:pt x="162440" y="270929"/>
                      </a:lnTo>
                      <a:lnTo>
                        <a:pt x="173544" y="276956"/>
                      </a:lnTo>
                      <a:cubicBezTo>
                        <a:pt x="243261" y="306444"/>
                        <a:pt x="319911" y="322750"/>
                        <a:pt x="400369" y="322750"/>
                      </a:cubicBezTo>
                      <a:cubicBezTo>
                        <a:pt x="601515" y="322750"/>
                        <a:pt x="778858" y="220837"/>
                        <a:pt x="883579" y="65829"/>
                      </a:cubicBezTo>
                      <a:lnTo>
                        <a:pt x="919310" y="0"/>
                      </a:lnTo>
                      <a:close/>
                    </a:path>
                  </a:pathLst>
                </a:custGeom>
                <a:solidFill>
                  <a:srgbClr val="9FBFFF"/>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7EE890B9-B2B1-4B52-AE03-510F589B1969}"/>
                  </a:ext>
                </a:extLst>
              </p:cNvPr>
              <p:cNvGrpSpPr/>
              <p:nvPr/>
            </p:nvGrpSpPr>
            <p:grpSpPr>
              <a:xfrm>
                <a:off x="3657601" y="2979493"/>
                <a:ext cx="4876800" cy="2600939"/>
                <a:chOff x="3657601" y="2979493"/>
                <a:chExt cx="4876800" cy="2600939"/>
              </a:xfrm>
            </p:grpSpPr>
            <p:grpSp>
              <p:nvGrpSpPr>
                <p:cNvPr id="11" name="Group 10">
                  <a:extLst>
                    <a:ext uri="{FF2B5EF4-FFF2-40B4-BE49-F238E27FC236}">
                      <a16:creationId xmlns:a16="http://schemas.microsoft.com/office/drawing/2014/main" id="{19FE7808-81B9-4A09-8470-842129323761}"/>
                    </a:ext>
                  </a:extLst>
                </p:cNvPr>
                <p:cNvGrpSpPr/>
                <p:nvPr/>
              </p:nvGrpSpPr>
              <p:grpSpPr>
                <a:xfrm>
                  <a:off x="5235031" y="5516929"/>
                  <a:ext cx="1600200" cy="63503"/>
                  <a:chOff x="0" y="-5"/>
                  <a:chExt cx="3245473" cy="128794"/>
                </a:xfrm>
              </p:grpSpPr>
              <p:sp>
                <p:nvSpPr>
                  <p:cNvPr id="20" name="Rectangle 19">
                    <a:extLst>
                      <a:ext uri="{FF2B5EF4-FFF2-40B4-BE49-F238E27FC236}">
                        <a16:creationId xmlns:a16="http://schemas.microsoft.com/office/drawing/2014/main" id="{C21282B8-BF31-4CE4-AFD7-DEE703CEA796}"/>
                      </a:ext>
                    </a:extLst>
                  </p:cNvPr>
                  <p:cNvSpPr/>
                  <p:nvPr/>
                </p:nvSpPr>
                <p:spPr>
                  <a:xfrm>
                    <a:off x="0" y="0"/>
                    <a:ext cx="463639" cy="128789"/>
                  </a:xfrm>
                  <a:prstGeom prst="rect">
                    <a:avLst/>
                  </a:prstGeom>
                  <a:solidFill>
                    <a:srgbClr val="9F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A0B0FB1F-F6AC-4007-8271-5701657EC856}"/>
                      </a:ext>
                    </a:extLst>
                  </p:cNvPr>
                  <p:cNvSpPr/>
                  <p:nvPr/>
                </p:nvSpPr>
                <p:spPr>
                  <a:xfrm>
                    <a:off x="463639" y="-1"/>
                    <a:ext cx="463639" cy="128789"/>
                  </a:xfrm>
                  <a:prstGeom prst="rect">
                    <a:avLst/>
                  </a:prstGeom>
                  <a:solidFill>
                    <a:srgbClr val="65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B0DDE749-C305-494E-97B2-2C630C041269}"/>
                      </a:ext>
                    </a:extLst>
                  </p:cNvPr>
                  <p:cNvSpPr/>
                  <p:nvPr/>
                </p:nvSpPr>
                <p:spPr>
                  <a:xfrm>
                    <a:off x="927278" y="-2"/>
                    <a:ext cx="463639" cy="128789"/>
                  </a:xfrm>
                  <a:prstGeom prst="rect">
                    <a:avLst/>
                  </a:prstGeom>
                  <a:solidFill>
                    <a:srgbClr val="2F7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74013DD2-5F74-40E7-8677-44DC34075053}"/>
                      </a:ext>
                    </a:extLst>
                  </p:cNvPr>
                  <p:cNvSpPr/>
                  <p:nvPr/>
                </p:nvSpPr>
                <p:spPr>
                  <a:xfrm>
                    <a:off x="1390917" y="-3"/>
                    <a:ext cx="463639" cy="128789"/>
                  </a:xfrm>
                  <a:prstGeom prst="rect">
                    <a:avLst/>
                  </a:prstGeom>
                  <a:solidFill>
                    <a:srgbClr val="055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A055DE8F-A3A5-4E38-BA84-3DE05CB29B50}"/>
                      </a:ext>
                    </a:extLst>
                  </p:cNvPr>
                  <p:cNvSpPr/>
                  <p:nvPr/>
                </p:nvSpPr>
                <p:spPr>
                  <a:xfrm>
                    <a:off x="1854556" y="-4"/>
                    <a:ext cx="463639" cy="128789"/>
                  </a:xfrm>
                  <a:prstGeom prst="rect">
                    <a:avLst/>
                  </a:prstGeom>
                  <a:solidFill>
                    <a:srgbClr val="0045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4B26DF93-2640-4785-B232-63CFC6B1F568}"/>
                      </a:ext>
                    </a:extLst>
                  </p:cNvPr>
                  <p:cNvSpPr/>
                  <p:nvPr/>
                </p:nvSpPr>
                <p:spPr>
                  <a:xfrm>
                    <a:off x="2318195" y="-5"/>
                    <a:ext cx="463639" cy="128789"/>
                  </a:xfrm>
                  <a:prstGeom prst="rect">
                    <a:avLst/>
                  </a:prstGeom>
                  <a:solidFill>
                    <a:srgbClr val="0033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2B8D733E-A7D1-4D54-9A22-E93ACC66FB4A}"/>
                      </a:ext>
                    </a:extLst>
                  </p:cNvPr>
                  <p:cNvSpPr/>
                  <p:nvPr/>
                </p:nvSpPr>
                <p:spPr>
                  <a:xfrm>
                    <a:off x="2781834" y="0"/>
                    <a:ext cx="463639" cy="12878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 name="Freeform: Shape 11">
                  <a:extLst>
                    <a:ext uri="{FF2B5EF4-FFF2-40B4-BE49-F238E27FC236}">
                      <a16:creationId xmlns:a16="http://schemas.microsoft.com/office/drawing/2014/main" id="{B4D10D75-2C68-4668-ADD7-25AA3597E541}"/>
                    </a:ext>
                  </a:extLst>
                </p:cNvPr>
                <p:cNvSpPr/>
                <p:nvPr/>
              </p:nvSpPr>
              <p:spPr>
                <a:xfrm>
                  <a:off x="5543746" y="2979493"/>
                  <a:ext cx="973852" cy="507722"/>
                </a:xfrm>
                <a:custGeom>
                  <a:avLst/>
                  <a:gdLst>
                    <a:gd name="connsiteX0" fmla="*/ 552254 w 973852"/>
                    <a:gd name="connsiteY0" fmla="*/ 0 h 507722"/>
                    <a:gd name="connsiteX1" fmla="*/ 801566 w 973852"/>
                    <a:gd name="connsiteY1" fmla="*/ 12589 h 507722"/>
                    <a:gd name="connsiteX2" fmla="*/ 973852 w 973852"/>
                    <a:gd name="connsiteY2" fmla="*/ 38883 h 507722"/>
                    <a:gd name="connsiteX3" fmla="*/ 878881 w 973852"/>
                    <a:gd name="connsiteY3" fmla="*/ 485685 h 507722"/>
                    <a:gd name="connsiteX4" fmla="*/ 754891 w 973852"/>
                    <a:gd name="connsiteY4" fmla="*/ 466761 h 507722"/>
                    <a:gd name="connsiteX5" fmla="*/ 552256 w 973852"/>
                    <a:gd name="connsiteY5" fmla="*/ 456529 h 507722"/>
                    <a:gd name="connsiteX6" fmla="*/ 152840 w 973852"/>
                    <a:gd name="connsiteY6" fmla="*/ 496794 h 507722"/>
                    <a:gd name="connsiteX7" fmla="*/ 110338 w 973852"/>
                    <a:gd name="connsiteY7" fmla="*/ 507722 h 507722"/>
                    <a:gd name="connsiteX8" fmla="*/ 0 w 973852"/>
                    <a:gd name="connsiteY8" fmla="*/ 65181 h 507722"/>
                    <a:gd name="connsiteX9" fmla="*/ 60831 w 973852"/>
                    <a:gd name="connsiteY9" fmla="*/ 49540 h 507722"/>
                    <a:gd name="connsiteX10" fmla="*/ 552254 w 973852"/>
                    <a:gd name="connsiteY10" fmla="*/ 0 h 50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3852" h="507722">
                      <a:moveTo>
                        <a:pt x="552254" y="0"/>
                      </a:moveTo>
                      <a:cubicBezTo>
                        <a:pt x="636422" y="0"/>
                        <a:pt x="719595" y="4264"/>
                        <a:pt x="801566" y="12589"/>
                      </a:cubicBezTo>
                      <a:lnTo>
                        <a:pt x="973852" y="38883"/>
                      </a:lnTo>
                      <a:lnTo>
                        <a:pt x="878881" y="485685"/>
                      </a:lnTo>
                      <a:lnTo>
                        <a:pt x="754891" y="466761"/>
                      </a:lnTo>
                      <a:cubicBezTo>
                        <a:pt x="688266" y="459995"/>
                        <a:pt x="620666" y="456529"/>
                        <a:pt x="552256" y="456529"/>
                      </a:cubicBezTo>
                      <a:cubicBezTo>
                        <a:pt x="415437" y="456529"/>
                        <a:pt x="281855" y="470393"/>
                        <a:pt x="152840" y="496794"/>
                      </a:cubicBezTo>
                      <a:lnTo>
                        <a:pt x="110338" y="507722"/>
                      </a:lnTo>
                      <a:lnTo>
                        <a:pt x="0" y="65181"/>
                      </a:lnTo>
                      <a:lnTo>
                        <a:pt x="60831" y="49540"/>
                      </a:lnTo>
                      <a:cubicBezTo>
                        <a:pt x="219566" y="17058"/>
                        <a:pt x="383918" y="0"/>
                        <a:pt x="552254"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31DEF836-E0F6-4BCD-8568-5A09B0C3F664}"/>
                    </a:ext>
                  </a:extLst>
                </p:cNvPr>
                <p:cNvSpPr/>
                <p:nvPr/>
              </p:nvSpPr>
              <p:spPr>
                <a:xfrm>
                  <a:off x="6512800" y="3034249"/>
                  <a:ext cx="990515" cy="758777"/>
                </a:xfrm>
                <a:custGeom>
                  <a:avLst/>
                  <a:gdLst>
                    <a:gd name="connsiteX0" fmla="*/ 94908 w 990515"/>
                    <a:gd name="connsiteY0" fmla="*/ 0 h 758777"/>
                    <a:gd name="connsiteX1" fmla="*/ 308307 w 990515"/>
                    <a:gd name="connsiteY1" fmla="*/ 54871 h 758777"/>
                    <a:gd name="connsiteX2" fmla="*/ 946534 w 990515"/>
                    <a:gd name="connsiteY2" fmla="*/ 361685 h 758777"/>
                    <a:gd name="connsiteX3" fmla="*/ 990515 w 990515"/>
                    <a:gd name="connsiteY3" fmla="*/ 394573 h 758777"/>
                    <a:gd name="connsiteX4" fmla="*/ 716067 w 990515"/>
                    <a:gd name="connsiteY4" fmla="*/ 758777 h 758777"/>
                    <a:gd name="connsiteX5" fmla="*/ 691287 w 990515"/>
                    <a:gd name="connsiteY5" fmla="*/ 740247 h 758777"/>
                    <a:gd name="connsiteX6" fmla="*/ 172551 w 990515"/>
                    <a:gd name="connsiteY6" fmla="*/ 490875 h 758777"/>
                    <a:gd name="connsiteX7" fmla="*/ 0 w 990515"/>
                    <a:gd name="connsiteY7" fmla="*/ 446508 h 758777"/>
                    <a:gd name="connsiteX8" fmla="*/ 94908 w 990515"/>
                    <a:gd name="connsiteY8" fmla="*/ 0 h 75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0515" h="758777">
                      <a:moveTo>
                        <a:pt x="94908" y="0"/>
                      </a:moveTo>
                      <a:lnTo>
                        <a:pt x="308307" y="54871"/>
                      </a:lnTo>
                      <a:cubicBezTo>
                        <a:pt x="537367" y="126116"/>
                        <a:pt x="751948" y="230226"/>
                        <a:pt x="946534" y="361685"/>
                      </a:cubicBezTo>
                      <a:lnTo>
                        <a:pt x="990515" y="394573"/>
                      </a:lnTo>
                      <a:lnTo>
                        <a:pt x="716067" y="758777"/>
                      </a:lnTo>
                      <a:lnTo>
                        <a:pt x="691287" y="740247"/>
                      </a:lnTo>
                      <a:cubicBezTo>
                        <a:pt x="533132" y="633400"/>
                        <a:pt x="358726" y="548782"/>
                        <a:pt x="172551" y="490875"/>
                      </a:cubicBezTo>
                      <a:lnTo>
                        <a:pt x="0" y="446508"/>
                      </a:lnTo>
                      <a:lnTo>
                        <a:pt x="94908"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5EE551DA-1B14-45DB-A829-DD36B147DAC5}"/>
                    </a:ext>
                  </a:extLst>
                </p:cNvPr>
                <p:cNvSpPr/>
                <p:nvPr/>
              </p:nvSpPr>
              <p:spPr>
                <a:xfrm>
                  <a:off x="4609604" y="3067447"/>
                  <a:ext cx="955919" cy="775181"/>
                </a:xfrm>
                <a:custGeom>
                  <a:avLst/>
                  <a:gdLst>
                    <a:gd name="connsiteX0" fmla="*/ 845582 w 955919"/>
                    <a:gd name="connsiteY0" fmla="*/ 0 h 775181"/>
                    <a:gd name="connsiteX1" fmla="*/ 955919 w 955919"/>
                    <a:gd name="connsiteY1" fmla="*/ 442541 h 775181"/>
                    <a:gd name="connsiteX2" fmla="*/ 897051 w 955919"/>
                    <a:gd name="connsiteY2" fmla="*/ 457677 h 775181"/>
                    <a:gd name="connsiteX3" fmla="*/ 378316 w 955919"/>
                    <a:gd name="connsiteY3" fmla="*/ 707049 h 775181"/>
                    <a:gd name="connsiteX4" fmla="*/ 287204 w 955919"/>
                    <a:gd name="connsiteY4" fmla="*/ 775181 h 775181"/>
                    <a:gd name="connsiteX5" fmla="*/ 0 w 955919"/>
                    <a:gd name="connsiteY5" fmla="*/ 420513 h 775181"/>
                    <a:gd name="connsiteX6" fmla="*/ 123064 w 955919"/>
                    <a:gd name="connsiteY6" fmla="*/ 328487 h 775181"/>
                    <a:gd name="connsiteX7" fmla="*/ 761291 w 955919"/>
                    <a:gd name="connsiteY7" fmla="*/ 21673 h 775181"/>
                    <a:gd name="connsiteX8" fmla="*/ 845582 w 955919"/>
                    <a:gd name="connsiteY8" fmla="*/ 0 h 77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5919" h="775181">
                      <a:moveTo>
                        <a:pt x="845582" y="0"/>
                      </a:moveTo>
                      <a:lnTo>
                        <a:pt x="955919" y="442541"/>
                      </a:lnTo>
                      <a:lnTo>
                        <a:pt x="897051" y="457677"/>
                      </a:lnTo>
                      <a:cubicBezTo>
                        <a:pt x="710877" y="515584"/>
                        <a:pt x="536470" y="600202"/>
                        <a:pt x="378316" y="707049"/>
                      </a:cubicBezTo>
                      <a:lnTo>
                        <a:pt x="287204" y="775181"/>
                      </a:lnTo>
                      <a:lnTo>
                        <a:pt x="0" y="420513"/>
                      </a:lnTo>
                      <a:lnTo>
                        <a:pt x="123064" y="328487"/>
                      </a:lnTo>
                      <a:cubicBezTo>
                        <a:pt x="317650" y="197028"/>
                        <a:pt x="532231" y="92918"/>
                        <a:pt x="761291" y="21673"/>
                      </a:cubicBezTo>
                      <a:lnTo>
                        <a:pt x="845582"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E328D38E-1B71-47CE-B4DE-6DFAFFE50113}"/>
                    </a:ext>
                  </a:extLst>
                </p:cNvPr>
                <p:cNvSpPr/>
                <p:nvPr/>
              </p:nvSpPr>
              <p:spPr>
                <a:xfrm>
                  <a:off x="7302097" y="3483583"/>
                  <a:ext cx="949438" cy="1002879"/>
                </a:xfrm>
                <a:custGeom>
                  <a:avLst/>
                  <a:gdLst>
                    <a:gd name="connsiteX0" fmla="*/ 274447 w 949438"/>
                    <a:gd name="connsiteY0" fmla="*/ 0 h 1002879"/>
                    <a:gd name="connsiteX1" fmla="*/ 344952 w 949438"/>
                    <a:gd name="connsiteY1" fmla="*/ 52723 h 1002879"/>
                    <a:gd name="connsiteX2" fmla="*/ 938001 w 949438"/>
                    <a:gd name="connsiteY2" fmla="*/ 772025 h 1002879"/>
                    <a:gd name="connsiteX3" fmla="*/ 949438 w 949438"/>
                    <a:gd name="connsiteY3" fmla="*/ 795767 h 1002879"/>
                    <a:gd name="connsiteX4" fmla="*/ 542957 w 949438"/>
                    <a:gd name="connsiteY4" fmla="*/ 1002879 h 1002879"/>
                    <a:gd name="connsiteX5" fmla="*/ 536576 w 949438"/>
                    <a:gd name="connsiteY5" fmla="*/ 989634 h 1002879"/>
                    <a:gd name="connsiteX6" fmla="*/ 54560 w 949438"/>
                    <a:gd name="connsiteY6" fmla="*/ 405003 h 1002879"/>
                    <a:gd name="connsiteX7" fmla="*/ 0 w 949438"/>
                    <a:gd name="connsiteY7" fmla="*/ 364204 h 1002879"/>
                    <a:gd name="connsiteX8" fmla="*/ 274447 w 949438"/>
                    <a:gd name="connsiteY8" fmla="*/ 0 h 1002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438" h="1002879">
                      <a:moveTo>
                        <a:pt x="274447" y="0"/>
                      </a:moveTo>
                      <a:lnTo>
                        <a:pt x="344952" y="52723"/>
                      </a:lnTo>
                      <a:cubicBezTo>
                        <a:pt x="585809" y="251496"/>
                        <a:pt x="787850" y="495621"/>
                        <a:pt x="938001" y="772025"/>
                      </a:cubicBezTo>
                      <a:lnTo>
                        <a:pt x="949438" y="795767"/>
                      </a:lnTo>
                      <a:lnTo>
                        <a:pt x="542957" y="1002879"/>
                      </a:lnTo>
                      <a:lnTo>
                        <a:pt x="536576" y="989634"/>
                      </a:lnTo>
                      <a:cubicBezTo>
                        <a:pt x="414537" y="764980"/>
                        <a:pt x="250322" y="566561"/>
                        <a:pt x="54560" y="405003"/>
                      </a:cubicBezTo>
                      <a:lnTo>
                        <a:pt x="0" y="364204"/>
                      </a:lnTo>
                      <a:lnTo>
                        <a:pt x="27444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44D88078-B7AC-4B50-AEA0-35E837503F83}"/>
                    </a:ext>
                  </a:extLst>
                </p:cNvPr>
                <p:cNvSpPr/>
                <p:nvPr/>
              </p:nvSpPr>
              <p:spPr>
                <a:xfrm>
                  <a:off x="3917638" y="3543563"/>
                  <a:ext cx="906773" cy="975945"/>
                </a:xfrm>
                <a:custGeom>
                  <a:avLst/>
                  <a:gdLst>
                    <a:gd name="connsiteX0" fmla="*/ 619329 w 906773"/>
                    <a:gd name="connsiteY0" fmla="*/ 0 h 975945"/>
                    <a:gd name="connsiteX1" fmla="*/ 906773 w 906773"/>
                    <a:gd name="connsiteY1" fmla="*/ 354964 h 975945"/>
                    <a:gd name="connsiteX2" fmla="*/ 776969 w 906773"/>
                    <a:gd name="connsiteY2" fmla="*/ 472937 h 975945"/>
                    <a:gd name="connsiteX3" fmla="*/ 435693 w 906773"/>
                    <a:gd name="connsiteY3" fmla="*/ 929654 h 975945"/>
                    <a:gd name="connsiteX4" fmla="*/ 413394 w 906773"/>
                    <a:gd name="connsiteY4" fmla="*/ 975945 h 975945"/>
                    <a:gd name="connsiteX5" fmla="*/ 0 w 906773"/>
                    <a:gd name="connsiteY5" fmla="*/ 783176 h 975945"/>
                    <a:gd name="connsiteX6" fmla="*/ 34265 w 906773"/>
                    <a:gd name="connsiteY6" fmla="*/ 712045 h 975945"/>
                    <a:gd name="connsiteX7" fmla="*/ 454154 w 906773"/>
                    <a:gd name="connsiteY7" fmla="*/ 150122 h 975945"/>
                    <a:gd name="connsiteX8" fmla="*/ 619329 w 906773"/>
                    <a:gd name="connsiteY8" fmla="*/ 0 h 97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773" h="975945">
                      <a:moveTo>
                        <a:pt x="619329" y="0"/>
                      </a:moveTo>
                      <a:lnTo>
                        <a:pt x="906773" y="354964"/>
                      </a:lnTo>
                      <a:lnTo>
                        <a:pt x="776969" y="472937"/>
                      </a:lnTo>
                      <a:cubicBezTo>
                        <a:pt x="642476" y="607430"/>
                        <a:pt x="527223" y="761163"/>
                        <a:pt x="435693" y="929654"/>
                      </a:cubicBezTo>
                      <a:lnTo>
                        <a:pt x="413394" y="975945"/>
                      </a:lnTo>
                      <a:lnTo>
                        <a:pt x="0" y="783176"/>
                      </a:lnTo>
                      <a:lnTo>
                        <a:pt x="34265" y="712045"/>
                      </a:lnTo>
                      <a:cubicBezTo>
                        <a:pt x="146879" y="504742"/>
                        <a:pt x="288680" y="315596"/>
                        <a:pt x="454154" y="150122"/>
                      </a:cubicBezTo>
                      <a:lnTo>
                        <a:pt x="619329"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DDA5375A-3A5B-41DF-BE83-4E05D9C52AA1}"/>
                    </a:ext>
                  </a:extLst>
                </p:cNvPr>
                <p:cNvSpPr/>
                <p:nvPr/>
              </p:nvSpPr>
              <p:spPr>
                <a:xfrm>
                  <a:off x="7884748" y="4361750"/>
                  <a:ext cx="649653" cy="1056145"/>
                </a:xfrm>
                <a:custGeom>
                  <a:avLst/>
                  <a:gdLst>
                    <a:gd name="connsiteX0" fmla="*/ 406482 w 649653"/>
                    <a:gd name="connsiteY0" fmla="*/ 0 h 1056145"/>
                    <a:gd name="connsiteX1" fmla="*/ 458031 w 649653"/>
                    <a:gd name="connsiteY1" fmla="*/ 107009 h 1056145"/>
                    <a:gd name="connsiteX2" fmla="*/ 649653 w 649653"/>
                    <a:gd name="connsiteY2" fmla="*/ 1056144 h 1056145"/>
                    <a:gd name="connsiteX3" fmla="*/ 649653 w 649653"/>
                    <a:gd name="connsiteY3" fmla="*/ 1056145 h 1056145"/>
                    <a:gd name="connsiteX4" fmla="*/ 193126 w 649653"/>
                    <a:gd name="connsiteY4" fmla="*/ 1056145 h 1056145"/>
                    <a:gd name="connsiteX5" fmla="*/ 37381 w 649653"/>
                    <a:gd name="connsiteY5" fmla="*/ 284711 h 1056145"/>
                    <a:gd name="connsiteX6" fmla="*/ 0 w 649653"/>
                    <a:gd name="connsiteY6" fmla="*/ 207113 h 1056145"/>
                    <a:gd name="connsiteX7" fmla="*/ 406482 w 649653"/>
                    <a:gd name="connsiteY7" fmla="*/ 0 h 1056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9653" h="1056145">
                      <a:moveTo>
                        <a:pt x="406482" y="0"/>
                      </a:moveTo>
                      <a:lnTo>
                        <a:pt x="458031" y="107009"/>
                      </a:lnTo>
                      <a:cubicBezTo>
                        <a:pt x="581421" y="398735"/>
                        <a:pt x="649653" y="719471"/>
                        <a:pt x="649653" y="1056144"/>
                      </a:cubicBezTo>
                      <a:lnTo>
                        <a:pt x="649653" y="1056145"/>
                      </a:lnTo>
                      <a:lnTo>
                        <a:pt x="193126" y="1056145"/>
                      </a:lnTo>
                      <a:cubicBezTo>
                        <a:pt x="193126" y="782506"/>
                        <a:pt x="137669" y="521819"/>
                        <a:pt x="37381" y="284711"/>
                      </a:cubicBezTo>
                      <a:lnTo>
                        <a:pt x="0" y="207113"/>
                      </a:lnTo>
                      <a:lnTo>
                        <a:pt x="406482" y="0"/>
                      </a:lnTo>
                      <a:close/>
                    </a:path>
                  </a:pathLst>
                </a:custGeom>
                <a:solidFill>
                  <a:schemeClr val="bg1">
                    <a:lumMod val="95000"/>
                  </a:schemeClr>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288B2113-FE72-462C-921E-CCB080379991}"/>
                    </a:ext>
                  </a:extLst>
                </p:cNvPr>
                <p:cNvSpPr/>
                <p:nvPr/>
              </p:nvSpPr>
              <p:spPr>
                <a:xfrm>
                  <a:off x="3657601" y="4409124"/>
                  <a:ext cx="633743" cy="1008770"/>
                </a:xfrm>
                <a:custGeom>
                  <a:avLst/>
                  <a:gdLst>
                    <a:gd name="connsiteX0" fmla="*/ 220349 w 633743"/>
                    <a:gd name="connsiteY0" fmla="*/ 0 h 1008770"/>
                    <a:gd name="connsiteX1" fmla="*/ 633743 w 633743"/>
                    <a:gd name="connsiteY1" fmla="*/ 192769 h 1008770"/>
                    <a:gd name="connsiteX2" fmla="*/ 612274 w 633743"/>
                    <a:gd name="connsiteY2" fmla="*/ 237336 h 1008770"/>
                    <a:gd name="connsiteX3" fmla="*/ 456529 w 633743"/>
                    <a:gd name="connsiteY3" fmla="*/ 1008770 h 1008770"/>
                    <a:gd name="connsiteX4" fmla="*/ 0 w 633743"/>
                    <a:gd name="connsiteY4" fmla="*/ 1008770 h 1008770"/>
                    <a:gd name="connsiteX5" fmla="*/ 0 w 633743"/>
                    <a:gd name="connsiteY5" fmla="*/ 1008769 h 1008770"/>
                    <a:gd name="connsiteX6" fmla="*/ 191622 w 633743"/>
                    <a:gd name="connsiteY6" fmla="*/ 59634 h 1008770"/>
                    <a:gd name="connsiteX7" fmla="*/ 220349 w 633743"/>
                    <a:gd name="connsiteY7" fmla="*/ 0 h 100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3743" h="1008770">
                      <a:moveTo>
                        <a:pt x="220349" y="0"/>
                      </a:moveTo>
                      <a:lnTo>
                        <a:pt x="633743" y="192769"/>
                      </a:lnTo>
                      <a:lnTo>
                        <a:pt x="612274" y="237336"/>
                      </a:lnTo>
                      <a:cubicBezTo>
                        <a:pt x="511986" y="474444"/>
                        <a:pt x="456529" y="735131"/>
                        <a:pt x="456529" y="1008770"/>
                      </a:cubicBezTo>
                      <a:lnTo>
                        <a:pt x="0" y="1008770"/>
                      </a:lnTo>
                      <a:lnTo>
                        <a:pt x="0" y="1008769"/>
                      </a:lnTo>
                      <a:cubicBezTo>
                        <a:pt x="0" y="672096"/>
                        <a:pt x="68232" y="351360"/>
                        <a:pt x="191622" y="59634"/>
                      </a:cubicBezTo>
                      <a:lnTo>
                        <a:pt x="220349" y="0"/>
                      </a:lnTo>
                      <a:close/>
                    </a:path>
                  </a:pathLst>
                </a:custGeom>
                <a:solidFill>
                  <a:schemeClr val="bg1">
                    <a:lumMod val="95000"/>
                  </a:schemeClr>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01423B2D-A673-4892-9DA5-E5B4645ECC99}"/>
                    </a:ext>
                  </a:extLst>
                </p:cNvPr>
                <p:cNvSpPr/>
                <p:nvPr/>
              </p:nvSpPr>
              <p:spPr>
                <a:xfrm>
                  <a:off x="4291344" y="3543563"/>
                  <a:ext cx="3717247" cy="1858624"/>
                </a:xfrm>
                <a:custGeom>
                  <a:avLst/>
                  <a:gdLst>
                    <a:gd name="connsiteX0" fmla="*/ 1858623 w 3717247"/>
                    <a:gd name="connsiteY0" fmla="*/ 0 h 1858624"/>
                    <a:gd name="connsiteX1" fmla="*/ 2048657 w 3717247"/>
                    <a:gd name="connsiteY1" fmla="*/ 9596 h 1858624"/>
                    <a:gd name="connsiteX2" fmla="*/ 2102687 w 3717247"/>
                    <a:gd name="connsiteY2" fmla="*/ 17842 h 1858624"/>
                    <a:gd name="connsiteX3" fmla="*/ 2181413 w 3717247"/>
                    <a:gd name="connsiteY3" fmla="*/ 381055 h 1858624"/>
                    <a:gd name="connsiteX4" fmla="*/ 2303194 w 3717247"/>
                    <a:gd name="connsiteY4" fmla="*/ 412368 h 1858624"/>
                    <a:gd name="connsiteX5" fmla="*/ 2317782 w 3717247"/>
                    <a:gd name="connsiteY5" fmla="*/ 417707 h 1858624"/>
                    <a:gd name="connsiteX6" fmla="*/ 2568775 w 3717247"/>
                    <a:gd name="connsiteY6" fmla="*/ 141189 h 1858624"/>
                    <a:gd name="connsiteX7" fmla="*/ 2582084 w 3717247"/>
                    <a:gd name="connsiteY7" fmla="*/ 146060 h 1858624"/>
                    <a:gd name="connsiteX8" fmla="*/ 2897798 w 3717247"/>
                    <a:gd name="connsiteY8" fmla="*/ 317424 h 1858624"/>
                    <a:gd name="connsiteX9" fmla="*/ 2990337 w 3717247"/>
                    <a:gd name="connsiteY9" fmla="*/ 386624 h 1858624"/>
                    <a:gd name="connsiteX10" fmla="*/ 2874986 w 3717247"/>
                    <a:gd name="connsiteY10" fmla="*/ 746542 h 1858624"/>
                    <a:gd name="connsiteX11" fmla="*/ 2913905 w 3717247"/>
                    <a:gd name="connsiteY11" fmla="*/ 781914 h 1858624"/>
                    <a:gd name="connsiteX12" fmla="*/ 2969193 w 3717247"/>
                    <a:gd name="connsiteY12" fmla="*/ 842746 h 1858624"/>
                    <a:gd name="connsiteX13" fmla="*/ 3330624 w 3717247"/>
                    <a:gd name="connsiteY13" fmla="*/ 726910 h 1858624"/>
                    <a:gd name="connsiteX14" fmla="*/ 3399824 w 3717247"/>
                    <a:gd name="connsiteY14" fmla="*/ 819450 h 1858624"/>
                    <a:gd name="connsiteX15" fmla="*/ 3571187 w 3717247"/>
                    <a:gd name="connsiteY15" fmla="*/ 1135164 h 1858624"/>
                    <a:gd name="connsiteX16" fmla="*/ 3576059 w 3717247"/>
                    <a:gd name="connsiteY16" fmla="*/ 1148473 h 1858624"/>
                    <a:gd name="connsiteX17" fmla="*/ 3287921 w 3717247"/>
                    <a:gd name="connsiteY17" fmla="*/ 1410012 h 1858624"/>
                    <a:gd name="connsiteX18" fmla="*/ 3319334 w 3717247"/>
                    <a:gd name="connsiteY18" fmla="*/ 1532180 h 1858624"/>
                    <a:gd name="connsiteX19" fmla="*/ 3699405 w 3717247"/>
                    <a:gd name="connsiteY19" fmla="*/ 1614561 h 1858624"/>
                    <a:gd name="connsiteX20" fmla="*/ 3707651 w 3717247"/>
                    <a:gd name="connsiteY20" fmla="*/ 1668591 h 1858624"/>
                    <a:gd name="connsiteX21" fmla="*/ 3717247 w 3717247"/>
                    <a:gd name="connsiteY21" fmla="*/ 1858624 h 1858624"/>
                    <a:gd name="connsiteX22" fmla="*/ 3182597 w 3717247"/>
                    <a:gd name="connsiteY22" fmla="*/ 1858624 h 1858624"/>
                    <a:gd name="connsiteX23" fmla="*/ 3182597 w 3717247"/>
                    <a:gd name="connsiteY23" fmla="*/ 1858623 h 1858624"/>
                    <a:gd name="connsiteX24" fmla="*/ 1847574 w 3717247"/>
                    <a:gd name="connsiteY24" fmla="*/ 523600 h 1858624"/>
                    <a:gd name="connsiteX25" fmla="*/ 512551 w 3717247"/>
                    <a:gd name="connsiteY25" fmla="*/ 1858623 h 1858624"/>
                    <a:gd name="connsiteX26" fmla="*/ 512551 w 3717247"/>
                    <a:gd name="connsiteY26" fmla="*/ 1858624 h 1858624"/>
                    <a:gd name="connsiteX27" fmla="*/ 0 w 3717247"/>
                    <a:gd name="connsiteY27" fmla="*/ 1858624 h 1858624"/>
                    <a:gd name="connsiteX28" fmla="*/ 9595 w 3717247"/>
                    <a:gd name="connsiteY28" fmla="*/ 1668591 h 1858624"/>
                    <a:gd name="connsiteX29" fmla="*/ 17841 w 3717247"/>
                    <a:gd name="connsiteY29" fmla="*/ 1614561 h 1858624"/>
                    <a:gd name="connsiteX30" fmla="*/ 400757 w 3717247"/>
                    <a:gd name="connsiteY30" fmla="*/ 1531564 h 1858624"/>
                    <a:gd name="connsiteX31" fmla="*/ 431503 w 3717247"/>
                    <a:gd name="connsiteY31" fmla="*/ 1411989 h 1858624"/>
                    <a:gd name="connsiteX32" fmla="*/ 141188 w 3717247"/>
                    <a:gd name="connsiteY32" fmla="*/ 1148473 h 1858624"/>
                    <a:gd name="connsiteX33" fmla="*/ 146060 w 3717247"/>
                    <a:gd name="connsiteY33" fmla="*/ 1135164 h 1858624"/>
                    <a:gd name="connsiteX34" fmla="*/ 317423 w 3717247"/>
                    <a:gd name="connsiteY34" fmla="*/ 819450 h 1858624"/>
                    <a:gd name="connsiteX35" fmla="*/ 386623 w 3717247"/>
                    <a:gd name="connsiteY35" fmla="*/ 726910 h 1858624"/>
                    <a:gd name="connsiteX36" fmla="*/ 750134 w 3717247"/>
                    <a:gd name="connsiteY36" fmla="*/ 843413 h 1858624"/>
                    <a:gd name="connsiteX37" fmla="*/ 806029 w 3717247"/>
                    <a:gd name="connsiteY37" fmla="*/ 781914 h 1858624"/>
                    <a:gd name="connsiteX38" fmla="*/ 842867 w 3717247"/>
                    <a:gd name="connsiteY38" fmla="*/ 748432 h 1858624"/>
                    <a:gd name="connsiteX39" fmla="*/ 726910 w 3717247"/>
                    <a:gd name="connsiteY39" fmla="*/ 386624 h 1858624"/>
                    <a:gd name="connsiteX40" fmla="*/ 819449 w 3717247"/>
                    <a:gd name="connsiteY40" fmla="*/ 317424 h 1858624"/>
                    <a:gd name="connsiteX41" fmla="*/ 1135163 w 3717247"/>
                    <a:gd name="connsiteY41" fmla="*/ 146060 h 1858624"/>
                    <a:gd name="connsiteX42" fmla="*/ 1148472 w 3717247"/>
                    <a:gd name="connsiteY42" fmla="*/ 141189 h 1858624"/>
                    <a:gd name="connsiteX43" fmla="*/ 1400134 w 3717247"/>
                    <a:gd name="connsiteY43" fmla="*/ 418445 h 1858624"/>
                    <a:gd name="connsiteX44" fmla="*/ 1416739 w 3717247"/>
                    <a:gd name="connsiteY44" fmla="*/ 412368 h 1858624"/>
                    <a:gd name="connsiteX45" fmla="*/ 1535675 w 3717247"/>
                    <a:gd name="connsiteY45" fmla="*/ 381786 h 1858624"/>
                    <a:gd name="connsiteX46" fmla="*/ 1614560 w 3717247"/>
                    <a:gd name="connsiteY46" fmla="*/ 17842 h 1858624"/>
                    <a:gd name="connsiteX47" fmla="*/ 1668590 w 3717247"/>
                    <a:gd name="connsiteY47" fmla="*/ 9596 h 1858624"/>
                    <a:gd name="connsiteX48" fmla="*/ 1858623 w 3717247"/>
                    <a:gd name="connsiteY48" fmla="*/ 0 h 185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717247" h="1858624">
                      <a:moveTo>
                        <a:pt x="1858623" y="0"/>
                      </a:moveTo>
                      <a:cubicBezTo>
                        <a:pt x="1922779" y="0"/>
                        <a:pt x="1986176" y="3251"/>
                        <a:pt x="2048657" y="9596"/>
                      </a:cubicBezTo>
                      <a:lnTo>
                        <a:pt x="2102687" y="17842"/>
                      </a:lnTo>
                      <a:lnTo>
                        <a:pt x="2181413" y="381055"/>
                      </a:lnTo>
                      <a:lnTo>
                        <a:pt x="2303194" y="412368"/>
                      </a:lnTo>
                      <a:lnTo>
                        <a:pt x="2317782" y="417707"/>
                      </a:lnTo>
                      <a:lnTo>
                        <a:pt x="2568775" y="141189"/>
                      </a:lnTo>
                      <a:lnTo>
                        <a:pt x="2582084" y="146060"/>
                      </a:lnTo>
                      <a:cubicBezTo>
                        <a:pt x="2693265" y="193086"/>
                        <a:pt x="2798918" y="250622"/>
                        <a:pt x="2897798" y="317424"/>
                      </a:cubicBezTo>
                      <a:lnTo>
                        <a:pt x="2990337" y="386624"/>
                      </a:lnTo>
                      <a:lnTo>
                        <a:pt x="2874986" y="746542"/>
                      </a:lnTo>
                      <a:lnTo>
                        <a:pt x="2913905" y="781914"/>
                      </a:lnTo>
                      <a:lnTo>
                        <a:pt x="2969193" y="842746"/>
                      </a:lnTo>
                      <a:lnTo>
                        <a:pt x="3330624" y="726910"/>
                      </a:lnTo>
                      <a:lnTo>
                        <a:pt x="3399824" y="819450"/>
                      </a:lnTo>
                      <a:cubicBezTo>
                        <a:pt x="3466625" y="918329"/>
                        <a:pt x="3524162" y="1023982"/>
                        <a:pt x="3571187" y="1135164"/>
                      </a:cubicBezTo>
                      <a:lnTo>
                        <a:pt x="3576059" y="1148473"/>
                      </a:lnTo>
                      <a:lnTo>
                        <a:pt x="3287921" y="1410012"/>
                      </a:lnTo>
                      <a:lnTo>
                        <a:pt x="3319334" y="1532180"/>
                      </a:lnTo>
                      <a:lnTo>
                        <a:pt x="3699405" y="1614561"/>
                      </a:lnTo>
                      <a:lnTo>
                        <a:pt x="3707651" y="1668591"/>
                      </a:lnTo>
                      <a:cubicBezTo>
                        <a:pt x="3713997" y="1731072"/>
                        <a:pt x="3717247" y="1794469"/>
                        <a:pt x="3717247" y="1858624"/>
                      </a:cubicBezTo>
                      <a:lnTo>
                        <a:pt x="3182597" y="1858624"/>
                      </a:lnTo>
                      <a:lnTo>
                        <a:pt x="3182597" y="1858623"/>
                      </a:lnTo>
                      <a:cubicBezTo>
                        <a:pt x="3182597" y="1121310"/>
                        <a:pt x="2584887" y="523600"/>
                        <a:pt x="1847574" y="523600"/>
                      </a:cubicBezTo>
                      <a:cubicBezTo>
                        <a:pt x="1110261" y="523600"/>
                        <a:pt x="512551" y="1121310"/>
                        <a:pt x="512551" y="1858623"/>
                      </a:cubicBezTo>
                      <a:lnTo>
                        <a:pt x="512551" y="1858624"/>
                      </a:lnTo>
                      <a:lnTo>
                        <a:pt x="0" y="1858624"/>
                      </a:lnTo>
                      <a:cubicBezTo>
                        <a:pt x="0" y="1794469"/>
                        <a:pt x="3250" y="1731072"/>
                        <a:pt x="9595" y="1668591"/>
                      </a:cubicBezTo>
                      <a:lnTo>
                        <a:pt x="17841" y="1614561"/>
                      </a:lnTo>
                      <a:lnTo>
                        <a:pt x="400757" y="1531564"/>
                      </a:lnTo>
                      <a:lnTo>
                        <a:pt x="431503" y="1411989"/>
                      </a:lnTo>
                      <a:lnTo>
                        <a:pt x="141188" y="1148473"/>
                      </a:lnTo>
                      <a:lnTo>
                        <a:pt x="146060" y="1135164"/>
                      </a:lnTo>
                      <a:cubicBezTo>
                        <a:pt x="193085" y="1023982"/>
                        <a:pt x="250622" y="918329"/>
                        <a:pt x="317423" y="819450"/>
                      </a:cubicBezTo>
                      <a:lnTo>
                        <a:pt x="386623" y="726910"/>
                      </a:lnTo>
                      <a:lnTo>
                        <a:pt x="750134" y="843413"/>
                      </a:lnTo>
                      <a:lnTo>
                        <a:pt x="806029" y="781914"/>
                      </a:lnTo>
                      <a:lnTo>
                        <a:pt x="842867" y="748432"/>
                      </a:lnTo>
                      <a:lnTo>
                        <a:pt x="726910" y="386624"/>
                      </a:lnTo>
                      <a:lnTo>
                        <a:pt x="819449" y="317424"/>
                      </a:lnTo>
                      <a:cubicBezTo>
                        <a:pt x="918328" y="250622"/>
                        <a:pt x="1023982" y="193086"/>
                        <a:pt x="1135163" y="146060"/>
                      </a:cubicBezTo>
                      <a:lnTo>
                        <a:pt x="1148472" y="141189"/>
                      </a:lnTo>
                      <a:lnTo>
                        <a:pt x="1400134" y="418445"/>
                      </a:lnTo>
                      <a:lnTo>
                        <a:pt x="1416739" y="412368"/>
                      </a:lnTo>
                      <a:lnTo>
                        <a:pt x="1535675" y="381786"/>
                      </a:lnTo>
                      <a:lnTo>
                        <a:pt x="1614560" y="17842"/>
                      </a:lnTo>
                      <a:lnTo>
                        <a:pt x="1668590" y="9596"/>
                      </a:lnTo>
                      <a:cubicBezTo>
                        <a:pt x="1731071" y="3251"/>
                        <a:pt x="1794469" y="0"/>
                        <a:pt x="1858623" y="0"/>
                      </a:cubicBezTo>
                      <a:close/>
                    </a:path>
                  </a:pathLst>
                </a:custGeom>
                <a:solidFill>
                  <a:schemeClr val="bg1">
                    <a:lumMod val="95000"/>
                  </a:schemeClr>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42" name="Google Shape;567;p27">
              <a:extLst>
                <a:ext uri="{FF2B5EF4-FFF2-40B4-BE49-F238E27FC236}">
                  <a16:creationId xmlns:a16="http://schemas.microsoft.com/office/drawing/2014/main" id="{26B1840B-82AE-4B3F-BD76-5C36D7042C81}"/>
                </a:ext>
              </a:extLst>
            </p:cNvPr>
            <p:cNvSpPr txBox="1"/>
            <p:nvPr/>
          </p:nvSpPr>
          <p:spPr>
            <a:xfrm>
              <a:off x="8698031" y="4757505"/>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01</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3" name="Google Shape;567;p27">
              <a:extLst>
                <a:ext uri="{FF2B5EF4-FFF2-40B4-BE49-F238E27FC236}">
                  <a16:creationId xmlns:a16="http://schemas.microsoft.com/office/drawing/2014/main" id="{93CA9C99-FAF8-4F57-A0A5-FA46B057D095}"/>
                </a:ext>
              </a:extLst>
            </p:cNvPr>
            <p:cNvSpPr txBox="1"/>
            <p:nvPr/>
          </p:nvSpPr>
          <p:spPr>
            <a:xfrm>
              <a:off x="3075565" y="498451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07</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4" name="Google Shape;567;p27">
              <a:extLst>
                <a:ext uri="{FF2B5EF4-FFF2-40B4-BE49-F238E27FC236}">
                  <a16:creationId xmlns:a16="http://schemas.microsoft.com/office/drawing/2014/main" id="{F4F8FC46-92A1-4B90-B269-90BAD22A956B}"/>
                </a:ext>
              </a:extLst>
            </p:cNvPr>
            <p:cNvSpPr txBox="1"/>
            <p:nvPr/>
          </p:nvSpPr>
          <p:spPr>
            <a:xfrm>
              <a:off x="7908418" y="370481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02</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Google Shape;567;p27">
              <a:extLst>
                <a:ext uri="{FF2B5EF4-FFF2-40B4-BE49-F238E27FC236}">
                  <a16:creationId xmlns:a16="http://schemas.microsoft.com/office/drawing/2014/main" id="{9910CC66-A6B6-4428-88E3-BD728BB93A65}"/>
                </a:ext>
              </a:extLst>
            </p:cNvPr>
            <p:cNvSpPr txBox="1"/>
            <p:nvPr/>
          </p:nvSpPr>
          <p:spPr>
            <a:xfrm>
              <a:off x="3686162" y="3744087"/>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06</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Google Shape;567;p27">
              <a:extLst>
                <a:ext uri="{FF2B5EF4-FFF2-40B4-BE49-F238E27FC236}">
                  <a16:creationId xmlns:a16="http://schemas.microsoft.com/office/drawing/2014/main" id="{2BD3BE16-B16B-49E1-BBA1-A86F278C6CBA}"/>
                </a:ext>
              </a:extLst>
            </p:cNvPr>
            <p:cNvSpPr txBox="1"/>
            <p:nvPr/>
          </p:nvSpPr>
          <p:spPr>
            <a:xfrm>
              <a:off x="6914143" y="299370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03</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Google Shape;567;p27">
              <a:extLst>
                <a:ext uri="{FF2B5EF4-FFF2-40B4-BE49-F238E27FC236}">
                  <a16:creationId xmlns:a16="http://schemas.microsoft.com/office/drawing/2014/main" id="{E6A6BE2C-98F8-4919-82DD-2677D421792A}"/>
                </a:ext>
              </a:extLst>
            </p:cNvPr>
            <p:cNvSpPr txBox="1"/>
            <p:nvPr/>
          </p:nvSpPr>
          <p:spPr>
            <a:xfrm>
              <a:off x="4588000" y="299370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05</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Google Shape;567;p27">
              <a:extLst>
                <a:ext uri="{FF2B5EF4-FFF2-40B4-BE49-F238E27FC236}">
                  <a16:creationId xmlns:a16="http://schemas.microsoft.com/office/drawing/2014/main" id="{373ED444-108E-4C5A-9627-B9AEEF3B0A4A}"/>
                </a:ext>
              </a:extLst>
            </p:cNvPr>
            <p:cNvSpPr txBox="1"/>
            <p:nvPr/>
          </p:nvSpPr>
          <p:spPr>
            <a:xfrm>
              <a:off x="5761883" y="2713129"/>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04</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Inhaltsplatzhalter 4">
              <a:extLst>
                <a:ext uri="{FF2B5EF4-FFF2-40B4-BE49-F238E27FC236}">
                  <a16:creationId xmlns:a16="http://schemas.microsoft.com/office/drawing/2014/main" id="{E70DD993-F90A-4DDD-B724-7CD5FC728F7F}"/>
                </a:ext>
              </a:extLst>
            </p:cNvPr>
            <p:cNvSpPr txBox="1">
              <a:spLocks/>
            </p:cNvSpPr>
            <p:nvPr/>
          </p:nvSpPr>
          <p:spPr>
            <a:xfrm>
              <a:off x="528245" y="4616723"/>
              <a:ext cx="1910870" cy="10618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ماهي توقعاتك وأهدافك من الدورة</a:t>
              </a:r>
            </a:p>
          </p:txBody>
        </p:sp>
        <p:sp>
          <p:nvSpPr>
            <p:cNvPr id="50" name="Inhaltsplatzhalter 4">
              <a:extLst>
                <a:ext uri="{FF2B5EF4-FFF2-40B4-BE49-F238E27FC236}">
                  <a16:creationId xmlns:a16="http://schemas.microsoft.com/office/drawing/2014/main" id="{910541FE-8B6C-48C9-ABD3-0647AE5DF860}"/>
                </a:ext>
              </a:extLst>
            </p:cNvPr>
            <p:cNvSpPr txBox="1">
              <a:spLocks/>
            </p:cNvSpPr>
            <p:nvPr/>
          </p:nvSpPr>
          <p:spPr>
            <a:xfrm>
              <a:off x="9663737" y="4616722"/>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الاسم</a:t>
              </a:r>
            </a:p>
          </p:txBody>
        </p:sp>
        <p:sp>
          <p:nvSpPr>
            <p:cNvPr id="51" name="Inhaltsplatzhalter 4">
              <a:extLst>
                <a:ext uri="{FF2B5EF4-FFF2-40B4-BE49-F238E27FC236}">
                  <a16:creationId xmlns:a16="http://schemas.microsoft.com/office/drawing/2014/main" id="{A8A172A0-3A75-47CD-B5F0-EB91CF77A183}"/>
                </a:ext>
              </a:extLst>
            </p:cNvPr>
            <p:cNvSpPr txBox="1">
              <a:spLocks/>
            </p:cNvSpPr>
            <p:nvPr/>
          </p:nvSpPr>
          <p:spPr>
            <a:xfrm>
              <a:off x="1237946" y="3080651"/>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الهوايات</a:t>
              </a:r>
            </a:p>
          </p:txBody>
        </p:sp>
        <p:sp>
          <p:nvSpPr>
            <p:cNvPr id="52" name="Inhaltsplatzhalter 4">
              <a:extLst>
                <a:ext uri="{FF2B5EF4-FFF2-40B4-BE49-F238E27FC236}">
                  <a16:creationId xmlns:a16="http://schemas.microsoft.com/office/drawing/2014/main" id="{C126AB3D-E28E-409E-B28D-75A54700C547}"/>
                </a:ext>
              </a:extLst>
            </p:cNvPr>
            <p:cNvSpPr txBox="1">
              <a:spLocks/>
            </p:cNvSpPr>
            <p:nvPr/>
          </p:nvSpPr>
          <p:spPr>
            <a:xfrm>
              <a:off x="8913226" y="2926592"/>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الكنية</a:t>
              </a:r>
            </a:p>
          </p:txBody>
        </p:sp>
        <p:sp>
          <p:nvSpPr>
            <p:cNvPr id="53" name="Inhaltsplatzhalter 4">
              <a:extLst>
                <a:ext uri="{FF2B5EF4-FFF2-40B4-BE49-F238E27FC236}">
                  <a16:creationId xmlns:a16="http://schemas.microsoft.com/office/drawing/2014/main" id="{90F85398-582D-48CA-B482-FCCE61CB1AEB}"/>
                </a:ext>
              </a:extLst>
            </p:cNvPr>
            <p:cNvSpPr txBox="1">
              <a:spLocks/>
            </p:cNvSpPr>
            <p:nvPr/>
          </p:nvSpPr>
          <p:spPr>
            <a:xfrm>
              <a:off x="2705277" y="1375130"/>
              <a:ext cx="1910870" cy="10618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العمل الحالي مع مشروع طبيعة العمل</a:t>
              </a:r>
            </a:p>
          </p:txBody>
        </p:sp>
        <p:sp>
          <p:nvSpPr>
            <p:cNvPr id="54" name="Inhaltsplatzhalter 4">
              <a:extLst>
                <a:ext uri="{FF2B5EF4-FFF2-40B4-BE49-F238E27FC236}">
                  <a16:creationId xmlns:a16="http://schemas.microsoft.com/office/drawing/2014/main" id="{01B43715-7FE2-43C4-9025-DC114D7B8A71}"/>
                </a:ext>
              </a:extLst>
            </p:cNvPr>
            <p:cNvSpPr txBox="1">
              <a:spLocks/>
            </p:cNvSpPr>
            <p:nvPr/>
          </p:nvSpPr>
          <p:spPr>
            <a:xfrm>
              <a:off x="7659610" y="1893958"/>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الحالة الاجتماعية</a:t>
              </a:r>
            </a:p>
          </p:txBody>
        </p:sp>
        <p:sp>
          <p:nvSpPr>
            <p:cNvPr id="55" name="Inhaltsplatzhalter 4">
              <a:extLst>
                <a:ext uri="{FF2B5EF4-FFF2-40B4-BE49-F238E27FC236}">
                  <a16:creationId xmlns:a16="http://schemas.microsoft.com/office/drawing/2014/main" id="{2CB5865A-C325-4299-8E52-470D8BB95047}"/>
                </a:ext>
              </a:extLst>
            </p:cNvPr>
            <p:cNvSpPr txBox="1">
              <a:spLocks/>
            </p:cNvSpPr>
            <p:nvPr/>
          </p:nvSpPr>
          <p:spPr>
            <a:xfrm>
              <a:off x="5187853" y="1178962"/>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الخبرات العلمية</a:t>
              </a:r>
            </a:p>
          </p:txBody>
        </p:sp>
      </p:grpSp>
      <p:pic>
        <p:nvPicPr>
          <p:cNvPr id="56" name="Picture 55"/>
          <p:cNvPicPr>
            <a:picLocks noChangeAspect="1"/>
          </p:cNvPicPr>
          <p:nvPr/>
        </p:nvPicPr>
        <p:blipFill>
          <a:blip r:embed="rId2" cstate="hqprint">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48280" y="597926"/>
            <a:ext cx="1364657" cy="1364657"/>
          </a:xfrm>
          <a:prstGeom prst="rect">
            <a:avLst/>
          </a:prstGeom>
        </p:spPr>
      </p:pic>
      <p:pic>
        <p:nvPicPr>
          <p:cNvPr id="58" name="Picture 57">
            <a:extLst>
              <a:ext uri="{FF2B5EF4-FFF2-40B4-BE49-F238E27FC236}">
                <a16:creationId xmlns:a16="http://schemas.microsoft.com/office/drawing/2014/main" id="{5C91D069-FA64-62D9-E9F3-6971D0D889DA}"/>
              </a:ext>
            </a:extLst>
          </p:cNvPr>
          <p:cNvPicPr>
            <a:picLocks noChangeAspect="1"/>
          </p:cNvPicPr>
          <p:nvPr/>
        </p:nvPicPr>
        <p:blipFill>
          <a:blip r:embed="rId3"/>
          <a:stretch>
            <a:fillRect/>
          </a:stretch>
        </p:blipFill>
        <p:spPr>
          <a:xfrm>
            <a:off x="-1" y="0"/>
            <a:ext cx="12190435" cy="533400"/>
          </a:xfrm>
          <a:prstGeom prst="rect">
            <a:avLst/>
          </a:prstGeom>
        </p:spPr>
      </p:pic>
    </p:spTree>
    <p:extLst>
      <p:ext uri="{BB962C8B-B14F-4D97-AF65-F5344CB8AC3E}">
        <p14:creationId xmlns:p14="http://schemas.microsoft.com/office/powerpoint/2010/main" val="108073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4)">
                                      <p:cBhvr>
                                        <p:cTn id="7" dur="20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308A2557-06A8-E90A-D5C7-E32B71E0277F}"/>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DB0C8E41-4747-8978-3A58-322D6E705014}"/>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19EC3F2-DBCB-DAE1-E491-D53A1DB799D6}"/>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B0E43F58-F15C-A874-3DA7-0473136EE2EF}"/>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A3240AF7-2EC7-790A-65A2-27C0AF83C2CF}"/>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9B0A8582-6CB3-A01D-2FEA-AA31C8C12987}"/>
              </a:ext>
            </a:extLst>
          </p:cNvPr>
          <p:cNvSpPr txBox="1"/>
          <p:nvPr/>
        </p:nvSpPr>
        <p:spPr>
          <a:xfrm>
            <a:off x="9265876" y="1793617"/>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a:t>
            </a:r>
            <a:r>
              <a:rPr lang="ar-EG" sz="4000" b="1" dirty="0">
                <a:latin typeface="Adobe Arabic" panose="02040503050201020203" pitchFamily="18" charset="-78"/>
                <a:ea typeface="GE Dinar Two Medium" panose="020A0503020102020204" pitchFamily="18" charset="-78"/>
                <a:cs typeface="Adobe Arabic" panose="02040503050201020203" pitchFamily="18" charset="-78"/>
              </a:rPr>
              <a:t>الثانية</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B41E18B8-9F03-B479-8C8B-09859763BABE}"/>
              </a:ext>
            </a:extLst>
          </p:cNvPr>
          <p:cNvSpPr txBox="1"/>
          <p:nvPr/>
        </p:nvSpPr>
        <p:spPr>
          <a:xfrm>
            <a:off x="2758920" y="1625035"/>
            <a:ext cx="7334196" cy="808619"/>
          </a:xfrm>
          <a:prstGeom prst="rect">
            <a:avLst/>
          </a:prstGeom>
          <a:noFill/>
        </p:spPr>
        <p:txBody>
          <a:bodyPr wrap="square" rtlCol="0">
            <a:spAutoFit/>
          </a:bodyPr>
          <a:lstStyle/>
          <a:p>
            <a:pPr algn="ctr" rtl="0">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رسم العمليات وتوثيق الإجراءات</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54392845-C1FB-DDE7-B241-C6B9DE78E7C5}"/>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E614D0C9-7AE6-BE3F-6368-614185626E51}"/>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7FC0B81E-F532-23A0-9DDC-1AB1B845501A}"/>
              </a:ext>
            </a:extLst>
          </p:cNvPr>
          <p:cNvGrpSpPr/>
          <p:nvPr/>
        </p:nvGrpSpPr>
        <p:grpSpPr>
          <a:xfrm>
            <a:off x="1809083" y="3358585"/>
            <a:ext cx="9661168" cy="2827377"/>
            <a:chOff x="1743769" y="3212216"/>
            <a:chExt cx="9661168" cy="2827377"/>
          </a:xfrm>
        </p:grpSpPr>
        <p:pic>
          <p:nvPicPr>
            <p:cNvPr id="1028" name="Picture 4" descr="Goal ">
              <a:extLst>
                <a:ext uri="{FF2B5EF4-FFF2-40B4-BE49-F238E27FC236}">
                  <a16:creationId xmlns:a16="http://schemas.microsoft.com/office/drawing/2014/main" id="{965A9E6D-85AC-3B04-ABC6-558CFBE1CBEE}"/>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795337" y="4321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CE5689-F262-6BE9-0B26-29DDB495FC79}"/>
                </a:ext>
              </a:extLst>
            </p:cNvPr>
            <p:cNvSpPr txBox="1"/>
            <p:nvPr/>
          </p:nvSpPr>
          <p:spPr>
            <a:xfrm>
              <a:off x="1743769" y="3212216"/>
              <a:ext cx="8704462" cy="2827377"/>
            </a:xfrm>
            <a:prstGeom prst="rect">
              <a:avLst/>
            </a:prstGeom>
            <a:noFill/>
          </p:spPr>
          <p:txBody>
            <a:bodyPr wrap="square" rtlCol="0">
              <a:spAutoFit/>
            </a:bodyPr>
            <a:lstStyle/>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تحديد نطاق العملية ونقاط البداية والنهاية.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جمع بيانات العمليات والإجراءات من مصادرها المختلفة.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إعداد خريطة الوضع الحالي للعملية (</a:t>
              </a:r>
              <a:r>
                <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As-Is).</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استخدام مخطط التدفق ومخطط المسارات الوظيفية.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تطبيق نموذج </a:t>
              </a:r>
              <a:r>
                <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SIPOC </a:t>
              </a: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في توصيف العمليات.</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إعداد بطاقات الإجراءات ومصفوفة المسؤوليات </a:t>
              </a:r>
              <a:r>
                <a:rPr lang="en-US"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RACI.</a:t>
              </a:r>
            </a:p>
          </p:txBody>
        </p:sp>
      </p:grpSp>
    </p:spTree>
    <p:extLst>
      <p:ext uri="{BB962C8B-B14F-4D97-AF65-F5344CB8AC3E}">
        <p14:creationId xmlns:p14="http://schemas.microsoft.com/office/powerpoint/2010/main" val="1911479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23D0DA-9303-239D-6BFD-8290ED3FEEE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94291" y="3028488"/>
            <a:ext cx="2894613" cy="1933602"/>
          </a:xfrm>
          <a:prstGeom prst="rect">
            <a:avLst/>
          </a:prstGeom>
          <a:ln>
            <a:noFill/>
          </a:ln>
          <a:effectLst>
            <a:softEdge rad="112500"/>
          </a:effectLst>
        </p:spPr>
      </p:pic>
      <p:sp>
        <p:nvSpPr>
          <p:cNvPr id="3" name="TextBox 2">
            <a:extLst>
              <a:ext uri="{FF2B5EF4-FFF2-40B4-BE49-F238E27FC236}">
                <a16:creationId xmlns:a16="http://schemas.microsoft.com/office/drawing/2014/main" id="{590B791A-6893-1DBB-5FF3-694B63FEBE89}"/>
              </a:ext>
            </a:extLst>
          </p:cNvPr>
          <p:cNvSpPr txBox="1"/>
          <p:nvPr/>
        </p:nvSpPr>
        <p:spPr>
          <a:xfrm>
            <a:off x="3396344" y="1312079"/>
            <a:ext cx="8501365" cy="4498667"/>
          </a:xfrm>
          <a:prstGeom prst="rect">
            <a:avLst/>
          </a:prstGeom>
          <a:noFill/>
        </p:spPr>
        <p:txBody>
          <a:bodyPr wrap="square">
            <a:spAutoFit/>
          </a:bodyPr>
          <a:lstStyle/>
          <a:p>
            <a:pPr marL="0" marR="0" algn="ctr" rtl="1">
              <a:lnSpc>
                <a:spcPct val="115000"/>
              </a:lnSpc>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تحديد نطاق العملية ونقاط البداية والنهاية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نطاق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يقصد بنطاق العملية الحدود التي تحدد ما الذي يدخل ضمن العملية وما الذي يقع خارجها. ويُعد تحديد النطاق خطوة أساسية قبل البدء في رسم أي عملية، لأن عدم وضوح النطاق قد يؤدي إلى رسم عملية واسعة جدًا يصعب تحليلها، أو عملية ضيقة جدًا لا توضح الصورة الكاملة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أهمية تحديد النطاق</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يساعد تحديد النطاق على منع التوسع غير الضروري في الدراسة، ويضمن تركيز فريق التحسين على المشكلة المستهدفة. كما يساعد على تحديد الأشخاص الذين ينبغي إشراكهم، والبيانات التي يجب جمعها، والوثائق التي ينبغي مراجعتها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399068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07B6C-FCB9-4E39-E691-98F2159D89B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2DA67E8-FD07-2A0D-E26B-B33F74D990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22514" y="2625346"/>
            <a:ext cx="2926080" cy="2394064"/>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7C8D31A6-2456-9A87-DF17-54A2E74276A0}"/>
              </a:ext>
            </a:extLst>
          </p:cNvPr>
          <p:cNvSpPr txBox="1"/>
          <p:nvPr/>
        </p:nvSpPr>
        <p:spPr>
          <a:xfrm>
            <a:off x="3879669" y="1494397"/>
            <a:ext cx="7679037" cy="4833118"/>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نقطة البداية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نقطة البداية هي الحدث الذي يؤدي إلى بدء العملية أو انتقالها إلى التنفيذ. ويجب أن تكون نقطة البداية حدثًا واضحًا يمكن تحديده وملاحظته أو توثيقه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نقطة النهاية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نقطة النهاية هي الحدث الذي يوضح أن العملية قد اكتملت وحققت مخرجها الأساسي. ويجب أن تكون النهاية واضحة مثل البداية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فإذا كانت العملية هي معالجة طلب خدمة، فقد تكون نقطة النهاية هي إصدار الخدمة وإشعار المستفيد. أما إذا كانت العملية هي معالجة شكوى، فقد تكون النهاية هي إغلاق الشكوى وإبلاغ المستفيد بالنتيجة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1292327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9FCF0-C112-2A90-C5EA-A1305564145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9E8384C-F1CA-DC06-135B-C1008CD38C5A}"/>
              </a:ext>
            </a:extLst>
          </p:cNvPr>
          <p:cNvSpPr txBox="1"/>
          <p:nvPr/>
        </p:nvSpPr>
        <p:spPr>
          <a:xfrm>
            <a:off x="3722915" y="1424377"/>
            <a:ext cx="8003986" cy="4498667"/>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جمع بيانات العمليات والإجراءات من مصادرها المختلفة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أهمية جمع البيانات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تحديد نطاق العملية، تأتي مرحلة جمع البيانات لفهم كيفية تنفيذ العمل فعليًا. وهذه المرحلة مهمة جدًا لأن رسم العملية اعتمادًا على الذاكرة أو الانطباعات الشخصية قد يؤدي إلى إنتاج خريطة غير دقيقة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يعتقد مدير الإدارة أن العملية تتكون من خمس خطوات، بينما يوضح الموظفون أنها تتضمن عشر خطوات فعلية. وقد تنص الوثائق على أن الطلب يتم إنجازه خلال يوم واحد، بينما تكشف بيانات النظام أن متوسط الإنجاز الفعلي ثلاثة أيام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لذلك يجب الجمع بين أكثر من مصدر للحصول على صورة متكاملة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 name="Picture 2">
            <a:extLst>
              <a:ext uri="{FF2B5EF4-FFF2-40B4-BE49-F238E27FC236}">
                <a16:creationId xmlns:a16="http://schemas.microsoft.com/office/drawing/2014/main" id="{322135CE-B549-46C9-BD30-CFD836B777F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6927" y="2834641"/>
            <a:ext cx="3200945" cy="2135914"/>
          </a:xfrm>
          <a:prstGeom prst="rect">
            <a:avLst/>
          </a:prstGeom>
          <a:ln>
            <a:noFill/>
          </a:ln>
          <a:effectLst>
            <a:softEdge rad="112500"/>
          </a:effectLst>
        </p:spPr>
      </p:pic>
    </p:spTree>
    <p:extLst>
      <p:ext uri="{BB962C8B-B14F-4D97-AF65-F5344CB8AC3E}">
        <p14:creationId xmlns:p14="http://schemas.microsoft.com/office/powerpoint/2010/main" val="3426871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B574B-CC79-ABB5-E384-EDD5A118D7F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E7CDB30-BD3A-8E36-B0CE-EF8F4FC8CE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23015" y="2494200"/>
            <a:ext cx="3509796" cy="2339864"/>
          </a:xfrm>
          <a:prstGeom prst="rect">
            <a:avLst/>
          </a:prstGeom>
          <a:ln>
            <a:noFill/>
          </a:ln>
          <a:effectLst>
            <a:softEdge rad="112500"/>
          </a:effectLst>
        </p:spPr>
      </p:pic>
      <p:sp>
        <p:nvSpPr>
          <p:cNvPr id="4" name="TextBox 3">
            <a:extLst>
              <a:ext uri="{FF2B5EF4-FFF2-40B4-BE49-F238E27FC236}">
                <a16:creationId xmlns:a16="http://schemas.microsoft.com/office/drawing/2014/main" id="{4F513873-F2D8-93B2-4B20-DC6D089178EF}"/>
              </a:ext>
            </a:extLst>
          </p:cNvPr>
          <p:cNvSpPr txBox="1"/>
          <p:nvPr/>
        </p:nvSpPr>
        <p:spPr>
          <a:xfrm>
            <a:off x="3766459" y="813775"/>
            <a:ext cx="7654835" cy="6275564"/>
          </a:xfrm>
          <a:prstGeom prst="rect">
            <a:avLst/>
          </a:prstGeom>
          <a:noFill/>
        </p:spPr>
        <p:txBody>
          <a:bodyPr wrap="square">
            <a:spAutoFit/>
          </a:bodyPr>
          <a:lstStyle/>
          <a:p>
            <a:pPr marL="0" marR="0" algn="justLow" rtl="1">
              <a:lnSpc>
                <a:spcPct val="115000"/>
              </a:lnSpc>
              <a:spcBef>
                <a:spcPts val="0"/>
              </a:spcBef>
              <a:spcAft>
                <a:spcPts val="1000"/>
              </a:spcAft>
            </a:pP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مصادر البيانات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الحصول على بيانات العمليات من مجموعة متنوعة من المصادر، ومن أبرزها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السياسات واللوائح والأدلة التنظيمية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الإجراءات والنماذج المعتمدة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أنظمة المعلومات والسجلات الإلكترونية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تقارير الأداء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المقابلات مع الموظفين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الملاحظة المباشرة للعمل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استبيانات العاملين والمستفيدين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الشكاوى والملاحظات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تقارير التدقيق والمراجعة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سجلات الوقت والتكلفة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يُفضل الاعتماد على مصدر واحد، لأن كل مصدر يقدم زاوية مختلفة من الصورة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2133728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6FB6E-2D2A-BC73-8915-2B69BBE6D1B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99727F0-F35B-36D2-45BC-E96267F223A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12955" y="2814036"/>
            <a:ext cx="3129175" cy="2089899"/>
          </a:xfrm>
          <a:prstGeom prst="rect">
            <a:avLst/>
          </a:prstGeom>
          <a:ln>
            <a:noFill/>
          </a:ln>
          <a:effectLst>
            <a:softEdge rad="112500"/>
          </a:effectLst>
        </p:spPr>
      </p:pic>
      <p:sp>
        <p:nvSpPr>
          <p:cNvPr id="4" name="TextBox 3">
            <a:extLst>
              <a:ext uri="{FF2B5EF4-FFF2-40B4-BE49-F238E27FC236}">
                <a16:creationId xmlns:a16="http://schemas.microsoft.com/office/drawing/2014/main" id="{06B65C48-33FC-EAF1-BF0C-EE55600CBA96}"/>
              </a:ext>
            </a:extLst>
          </p:cNvPr>
          <p:cNvSpPr txBox="1"/>
          <p:nvPr/>
        </p:nvSpPr>
        <p:spPr>
          <a:xfrm>
            <a:off x="3918856" y="1373171"/>
            <a:ext cx="7760189" cy="4977388"/>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مراجعة الوثائق</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تبدأ عملية جمع البيانات غالبًا بمراجعة الوثائق الموجودة. ويتم الاطلاع على السياسات والإجراءات والنماذج واللوائح والتعليمات لمعرفة الطريقة الرسمية لتنفيذ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المقابلات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تمثل المقابلات مصدرًا مهمًا لفهم تفاصيل العملية، خصوصًا الخطوات التي قد لا تظهر في الوثائق الرسمية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الملاحظة المباشرة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تتيح الملاحظة المباشرة للمحلل رؤية العملية أثناء تنفيذها. وهذه الطريقة مفيدة جدًا عندما تكون هناك فجوة بين ما يقوله الموظفون وما يحدث فعليًا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7809642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7B040-BF62-2D58-401B-27172872D16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275A49E-2392-948A-CB80-1E82E9823B5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3489" y="2821413"/>
            <a:ext cx="3497986" cy="1989389"/>
          </a:xfrm>
          <a:prstGeom prst="rect">
            <a:avLst/>
          </a:prstGeom>
          <a:ln>
            <a:noFill/>
          </a:ln>
          <a:effectLst>
            <a:softEdge rad="112500"/>
          </a:effectLst>
        </p:spPr>
      </p:pic>
      <p:sp>
        <p:nvSpPr>
          <p:cNvPr id="4" name="TextBox 3">
            <a:extLst>
              <a:ext uri="{FF2B5EF4-FFF2-40B4-BE49-F238E27FC236}">
                <a16:creationId xmlns:a16="http://schemas.microsoft.com/office/drawing/2014/main" id="{4DBE3623-F2D0-2BB6-C7E8-534C66504F9D}"/>
              </a:ext>
            </a:extLst>
          </p:cNvPr>
          <p:cNvSpPr txBox="1"/>
          <p:nvPr/>
        </p:nvSpPr>
        <p:spPr>
          <a:xfrm>
            <a:off x="3853542" y="1212108"/>
            <a:ext cx="8035152" cy="4903907"/>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إعداد خريطة الوضع الحالي للعملية</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As-Is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خريطة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As-Is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خريطة الوضع الحالي أو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As-Is Process Map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هي تمثيل بصري للطريقة التي يتم بها تنفيذ العملية في الوقت الحالي. وهي لا تمثل الطريقة المثالية أو الطريقة التي يفترض أن يتم بها العمل، وإنما توثق الواقع الفعلي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وهذه نقطة مهمة جدًا؛ لأن الهدف في هذه المرحلة ليس تحسين العملية، بل فهمها أولًا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فإذا كان هناك تكرار في إدخال البيانات أو انتظار طويل أو موافقة غير ضرورية، فيجب إظهار ذلك في الخريطة كما يحدث بالفعل. حذف المشكلة من الخريطة لأننا نعتقد أنها غير صحيحة يؤدي إلى فقدان جزء مهم من التحليل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indent="-342900" algn="r" rtl="1">
              <a:spcBef>
                <a:spcPts val="0"/>
              </a:spcBef>
              <a:spcAft>
                <a:spcPts val="1000"/>
              </a:spcAft>
              <a:buFont typeface="Arial" panose="020B0604020202020204" pitchFamily="34" charset="0"/>
              <a:buChar char="•"/>
            </a:pP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1586079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23D0DA-9303-239D-6BFD-8290ED3FEEE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57200" y="2816108"/>
            <a:ext cx="3278777" cy="1968575"/>
          </a:xfrm>
          <a:prstGeom prst="rect">
            <a:avLst/>
          </a:prstGeom>
        </p:spPr>
      </p:pic>
      <p:sp>
        <p:nvSpPr>
          <p:cNvPr id="3" name="TextBox 2">
            <a:extLst>
              <a:ext uri="{FF2B5EF4-FFF2-40B4-BE49-F238E27FC236}">
                <a16:creationId xmlns:a16="http://schemas.microsoft.com/office/drawing/2014/main" id="{590B791A-6893-1DBB-5FF3-694B63FEBE89}"/>
              </a:ext>
            </a:extLst>
          </p:cNvPr>
          <p:cNvSpPr txBox="1"/>
          <p:nvPr/>
        </p:nvSpPr>
        <p:spPr>
          <a:xfrm>
            <a:off x="4310744" y="1862943"/>
            <a:ext cx="7299582" cy="3874907"/>
          </a:xfrm>
          <a:prstGeom prst="rect">
            <a:avLst/>
          </a:prstGeom>
          <a:noFill/>
        </p:spPr>
        <p:txBody>
          <a:bodyPr wrap="square">
            <a:spAutoFit/>
          </a:bodyPr>
          <a:lstStyle/>
          <a:p>
            <a:pPr marL="0" marR="0" algn="justLow" rtl="1">
              <a:lnSpc>
                <a:spcPct val="115000"/>
              </a:lnSpc>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خطوات إعداد خريطة الوضع الحالي</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يبدأ إعداد الخريطة بتحديد نقطة البداية والنهاية، ثم تحديد الأنشطة التي تحدث بينهما بالترتيب الفعلي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ذلك يتم تحديد نقاط القرار، ونقاط الانتظار، والجهات المشاركة، والبيانات أو المستندات المستخدمة، ونقاط التسليم بين الإدارات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ويجب التأكد من الخريطة من خلال مراجعتها مع الأشخاص الذين ينفذون العملية فعليًا، لأنهم يستطيعون اكتشاف الخطوات التي تم نسيانها أو الاختلافات بين الحالات المختلفة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678972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310537" y="1978424"/>
            <a:ext cx="8383799" cy="3025444"/>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أهمية خريطة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As-Is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تكمن أهمية الخريطة في أنها تجعل العملية مرئية لجميع الأطراف. فبدلًا من أن يرى كل موظف جزءًا صغيرًا من العملية، يستطيع الفريق رؤية التدفق الكامل من البداية إلى النهاية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وهذا يساعد على اكتشاف مشكلات مثل تكرار العمل، وكثرة نقاط التسليم، وتعدد الموافقات، والاعتماد على خطوات يدوية، وعدم وضوح المسؤوليات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توفر الخريطة أساسًا مهمًا للمقارنة لاحقًا بين الوضع الحالي والوضع المستقبلي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To-Be.</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4541263-2698-4AD3-9E3A-0832955BE35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01534" y="2484931"/>
            <a:ext cx="2972739" cy="2378191"/>
          </a:xfrm>
          <a:prstGeom prst="rect">
            <a:avLst/>
          </a:prstGeom>
          <a:ln>
            <a:noFill/>
          </a:ln>
          <a:effectLst>
            <a:softEdge rad="112500"/>
          </a:effectLst>
        </p:spPr>
      </p:pic>
    </p:spTree>
    <p:extLst>
      <p:ext uri="{BB962C8B-B14F-4D97-AF65-F5344CB8AC3E}">
        <p14:creationId xmlns:p14="http://schemas.microsoft.com/office/powerpoint/2010/main" val="3898076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2886893" y="790998"/>
            <a:ext cx="8371117" cy="5844933"/>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استخدام مخطط التدفق</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Flowchart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مخطط التدفق</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مخطط التدفق هو تمثيل رسومي يوضح تسلسل الخطوات داخل العملية باستخدام رموز متفق عليها. ويساعد على تحويل الإجراءات المكتوبة إلى صورة مرئية يسهل فهمها وتحليلها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أهم الرموز المستخدمة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تستخدم مخططات التدفق مجموعة من الرموز، ومن أشهرها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الشكل البيضاوي: بداية أو نهاية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المستطيل: نشاط أو خطوة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المعين: نقطة قرار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الأسهم: اتجاه تدفق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رموز المستندات: تمثل المستندات أو النماذج</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742950" marR="0" lvl="1" indent="-285750" algn="justLow" defTabSz="914400" rtl="1" eaLnBrk="1" fontAlgn="auto" latinLnBrk="0" hangingPunct="1">
              <a:lnSpc>
                <a:spcPct val="107000"/>
              </a:lnSpc>
              <a:spcBef>
                <a:spcPts val="0"/>
              </a:spcBef>
              <a:spcAft>
                <a:spcPts val="800"/>
              </a:spcAft>
              <a:buClrTx/>
              <a:buSzPts val="1000"/>
              <a:buFont typeface="Courier New" panose="02070309020205020404" pitchFamily="49" charset="0"/>
              <a:buChar char="o"/>
              <a:tabLst>
                <a:tab pos="914400" algn="l"/>
              </a:tabLst>
              <a:defRPr/>
            </a:pPr>
            <a:endParaRPr kumimoji="0" 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47E024E-CB23-49E0-8259-EFE6F04CBF7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33990" y="3221389"/>
            <a:ext cx="3314458" cy="2612350"/>
          </a:xfrm>
          <a:prstGeom prst="rect">
            <a:avLst/>
          </a:prstGeom>
          <a:ln>
            <a:noFill/>
          </a:ln>
          <a:effectLst>
            <a:softEdge rad="112500"/>
          </a:effectLst>
        </p:spPr>
      </p:pic>
    </p:spTree>
    <p:extLst>
      <p:ext uri="{BB962C8B-B14F-4D97-AF65-F5344CB8AC3E}">
        <p14:creationId xmlns:p14="http://schemas.microsoft.com/office/powerpoint/2010/main" val="296533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a:blip r:embed="rId3" cstate="hqprint">
            <a:clrChange>
              <a:clrFrom>
                <a:srgbClr val="FFFFFF"/>
              </a:clrFrom>
              <a:clrTo>
                <a:srgbClr val="FFFFFF">
                  <a:alpha val="0"/>
                </a:srgbClr>
              </a:clrTo>
            </a:clrChange>
            <a:duotone>
              <a:srgbClr val="56687C">
                <a:shade val="45000"/>
                <a:satMod val="135000"/>
              </a:srgbClr>
              <a:prstClr val="white"/>
            </a:duotone>
            <a:extLst>
              <a:ext uri="{28A0092B-C50C-407E-A947-70E740481C1C}">
                <a14:useLocalDpi xmlns:a14="http://schemas.microsoft.com/office/drawing/2010/main" val="0"/>
              </a:ext>
            </a:extLst>
          </a:blip>
          <a:stretch>
            <a:fillRect/>
          </a:stretch>
        </p:blipFill>
        <p:spPr>
          <a:xfrm>
            <a:off x="10271522" y="488888"/>
            <a:ext cx="1544763" cy="1544763"/>
          </a:xfrm>
          <a:prstGeom prst="rect">
            <a:avLst/>
          </a:prstGeom>
        </p:spPr>
      </p:pic>
      <p:grpSp>
        <p:nvGrpSpPr>
          <p:cNvPr id="117" name="Group 116"/>
          <p:cNvGrpSpPr/>
          <p:nvPr/>
        </p:nvGrpSpPr>
        <p:grpSpPr>
          <a:xfrm>
            <a:off x="897283" y="541806"/>
            <a:ext cx="10446596" cy="5765681"/>
            <a:chOff x="961291" y="404646"/>
            <a:chExt cx="10446596" cy="5765681"/>
          </a:xfrm>
        </p:grpSpPr>
        <p:grpSp>
          <p:nvGrpSpPr>
            <p:cNvPr id="2" name="Group 1">
              <a:extLst>
                <a:ext uri="{FF2B5EF4-FFF2-40B4-BE49-F238E27FC236}">
                  <a16:creationId xmlns:a16="http://schemas.microsoft.com/office/drawing/2014/main" id="{6B6CA235-682B-4455-95AA-86A99BE43337}"/>
                </a:ext>
              </a:extLst>
            </p:cNvPr>
            <p:cNvGrpSpPr/>
            <p:nvPr/>
          </p:nvGrpSpPr>
          <p:grpSpPr>
            <a:xfrm>
              <a:off x="961291" y="404646"/>
              <a:ext cx="10446596" cy="5765681"/>
              <a:chOff x="648519" y="473579"/>
              <a:chExt cx="7719529" cy="4309679"/>
            </a:xfrm>
          </p:grpSpPr>
          <p:sp>
            <p:nvSpPr>
              <p:cNvPr id="3" name="Freeform 77">
                <a:extLst>
                  <a:ext uri="{FF2B5EF4-FFF2-40B4-BE49-F238E27FC236}">
                    <a16:creationId xmlns:a16="http://schemas.microsoft.com/office/drawing/2014/main" id="{A56EE630-5CDC-4895-A0DC-95319EBB4BE9}"/>
                  </a:ext>
                </a:extLst>
              </p:cNvPr>
              <p:cNvSpPr>
                <a:spLocks/>
              </p:cNvSpPr>
              <p:nvPr/>
            </p:nvSpPr>
            <p:spPr bwMode="auto">
              <a:xfrm>
                <a:off x="4570663" y="1446838"/>
                <a:ext cx="1164768" cy="594326"/>
              </a:xfrm>
              <a:custGeom>
                <a:avLst/>
                <a:gdLst>
                  <a:gd name="connsiteX0" fmla="*/ 0 w 1164768"/>
                  <a:gd name="connsiteY0" fmla="*/ 0 h 594326"/>
                  <a:gd name="connsiteX1" fmla="*/ 1164768 w 1164768"/>
                  <a:gd name="connsiteY1" fmla="*/ 482287 h 594326"/>
                  <a:gd name="connsiteX2" fmla="*/ 1117457 w 1164768"/>
                  <a:gd name="connsiteY2" fmla="*/ 529601 h 594326"/>
                  <a:gd name="connsiteX3" fmla="*/ 1074401 w 1164768"/>
                  <a:gd name="connsiteY3" fmla="*/ 572659 h 594326"/>
                  <a:gd name="connsiteX4" fmla="*/ 967797 w 1164768"/>
                  <a:gd name="connsiteY4" fmla="*/ 475010 h 594326"/>
                  <a:gd name="connsiteX5" fmla="*/ 93 w 1164768"/>
                  <a:gd name="connsiteY5" fmla="*/ 128213 h 594326"/>
                  <a:gd name="connsiteX6" fmla="*/ 93 w 1164768"/>
                  <a:gd name="connsiteY6" fmla="*/ 516959 h 594326"/>
                  <a:gd name="connsiteX7" fmla="*/ 93 w 1164768"/>
                  <a:gd name="connsiteY7" fmla="*/ 594321 h 594326"/>
                  <a:gd name="connsiteX8" fmla="*/ 0 w 1164768"/>
                  <a:gd name="connsiteY8" fmla="*/ 594326 h 594326"/>
                  <a:gd name="connsiteX9" fmla="*/ 0 w 1164768"/>
                  <a:gd name="connsiteY9" fmla="*/ 543676 h 594326"/>
                  <a:gd name="connsiteX10" fmla="*/ 0 w 1164768"/>
                  <a:gd name="connsiteY10" fmla="*/ 0 h 59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4768" h="594326">
                    <a:moveTo>
                      <a:pt x="0" y="0"/>
                    </a:moveTo>
                    <a:cubicBezTo>
                      <a:pt x="456883" y="0"/>
                      <a:pt x="868641" y="183326"/>
                      <a:pt x="1164768" y="482287"/>
                    </a:cubicBezTo>
                    <a:cubicBezTo>
                      <a:pt x="1164768" y="482287"/>
                      <a:pt x="1164768" y="482287"/>
                      <a:pt x="1117457" y="529601"/>
                    </a:cubicBezTo>
                    <a:lnTo>
                      <a:pt x="1074401" y="572659"/>
                    </a:lnTo>
                    <a:lnTo>
                      <a:pt x="967797" y="475010"/>
                    </a:lnTo>
                    <a:cubicBezTo>
                      <a:pt x="706182" y="257764"/>
                      <a:pt x="369082" y="128213"/>
                      <a:pt x="93" y="128213"/>
                    </a:cubicBezTo>
                    <a:cubicBezTo>
                      <a:pt x="93" y="270739"/>
                      <a:pt x="93" y="399903"/>
                      <a:pt x="93" y="516959"/>
                    </a:cubicBezTo>
                    <a:lnTo>
                      <a:pt x="93" y="594321"/>
                    </a:lnTo>
                    <a:lnTo>
                      <a:pt x="0" y="594326"/>
                    </a:lnTo>
                    <a:lnTo>
                      <a:pt x="0" y="543676"/>
                    </a:lnTo>
                    <a:cubicBezTo>
                      <a:pt x="0" y="386042"/>
                      <a:pt x="0" y="205889"/>
                      <a:pt x="0" y="0"/>
                    </a:cubicBezTo>
                    <a:close/>
                  </a:path>
                </a:pathLst>
              </a:custGeom>
              <a:solidFill>
                <a:srgbClr val="002060">
                  <a:alpha val="60000"/>
                </a:srgbClr>
              </a:solidFill>
              <a:ln>
                <a:noFill/>
              </a:ln>
            </p:spPr>
            <p:txBody>
              <a:bodyPr vert="horz" wrap="square" lIns="91440" tIns="45720" rIns="91440" bIns="45720" numCol="1" anchor="ctr"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Freeform 103">
                <a:extLst>
                  <a:ext uri="{FF2B5EF4-FFF2-40B4-BE49-F238E27FC236}">
                    <a16:creationId xmlns:a16="http://schemas.microsoft.com/office/drawing/2014/main" id="{9BC03E4D-D28A-44A0-9F10-ACBD38186B88}"/>
                  </a:ext>
                </a:extLst>
              </p:cNvPr>
              <p:cNvSpPr>
                <a:spLocks/>
              </p:cNvSpPr>
              <p:nvPr/>
            </p:nvSpPr>
            <p:spPr bwMode="auto">
              <a:xfrm>
                <a:off x="5645574" y="1929179"/>
                <a:ext cx="572201" cy="1162164"/>
              </a:xfrm>
              <a:custGeom>
                <a:avLst/>
                <a:gdLst>
                  <a:gd name="connsiteX0" fmla="*/ 92734 w 572201"/>
                  <a:gd name="connsiteY0" fmla="*/ 0 h 1162164"/>
                  <a:gd name="connsiteX1" fmla="*/ 572201 w 572201"/>
                  <a:gd name="connsiteY1" fmla="*/ 1161947 h 1162164"/>
                  <a:gd name="connsiteX2" fmla="*/ 476942 w 572201"/>
                  <a:gd name="connsiteY2" fmla="*/ 1162110 h 1162164"/>
                  <a:gd name="connsiteX3" fmla="*/ 445390 w 572201"/>
                  <a:gd name="connsiteY3" fmla="*/ 1162164 h 1162164"/>
                  <a:gd name="connsiteX4" fmla="*/ 437655 w 572201"/>
                  <a:gd name="connsiteY4" fmla="*/ 1008344 h 1162164"/>
                  <a:gd name="connsiteX5" fmla="*/ 2913 w 572201"/>
                  <a:gd name="connsiteY5" fmla="*/ 91071 h 1162164"/>
                  <a:gd name="connsiteX6" fmla="*/ 629 w 572201"/>
                  <a:gd name="connsiteY6" fmla="*/ 93350 h 1162164"/>
                  <a:gd name="connsiteX7" fmla="*/ 0 w 572201"/>
                  <a:gd name="connsiteY7" fmla="*/ 92506 h 116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201" h="1162164">
                    <a:moveTo>
                      <a:pt x="92734" y="0"/>
                    </a:moveTo>
                    <a:cubicBezTo>
                      <a:pt x="388876" y="296127"/>
                      <a:pt x="572201" y="707885"/>
                      <a:pt x="572201" y="1161947"/>
                    </a:cubicBezTo>
                    <a:cubicBezTo>
                      <a:pt x="572201" y="1161947"/>
                      <a:pt x="572201" y="1161947"/>
                      <a:pt x="476942" y="1162110"/>
                    </a:cubicBezTo>
                    <a:lnTo>
                      <a:pt x="445390" y="1162164"/>
                    </a:lnTo>
                    <a:lnTo>
                      <a:pt x="437655" y="1008344"/>
                    </a:lnTo>
                    <a:cubicBezTo>
                      <a:pt x="401530" y="651101"/>
                      <a:pt x="242084" y="330230"/>
                      <a:pt x="2913" y="91071"/>
                    </a:cubicBezTo>
                    <a:lnTo>
                      <a:pt x="629" y="93350"/>
                    </a:lnTo>
                    <a:lnTo>
                      <a:pt x="0" y="92506"/>
                    </a:lnTo>
                    <a:close/>
                  </a:path>
                </a:pathLst>
              </a:custGeom>
              <a:solidFill>
                <a:srgbClr val="002B82">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reeform 83">
                <a:extLst>
                  <a:ext uri="{FF2B5EF4-FFF2-40B4-BE49-F238E27FC236}">
                    <a16:creationId xmlns:a16="http://schemas.microsoft.com/office/drawing/2014/main" id="{1E375A78-1500-4F88-9EAF-31C1680CF6CE}"/>
                  </a:ext>
                </a:extLst>
              </p:cNvPr>
              <p:cNvSpPr>
                <a:spLocks/>
              </p:cNvSpPr>
              <p:nvPr/>
            </p:nvSpPr>
            <p:spPr bwMode="auto">
              <a:xfrm>
                <a:off x="5649086" y="3091565"/>
                <a:ext cx="568690" cy="1167149"/>
              </a:xfrm>
              <a:custGeom>
                <a:avLst/>
                <a:gdLst>
                  <a:gd name="connsiteX0" fmla="*/ 568690 w 568690"/>
                  <a:gd name="connsiteY0" fmla="*/ 0 h 1167149"/>
                  <a:gd name="connsiteX1" fmla="*/ 568690 w 568690"/>
                  <a:gd name="connsiteY1" fmla="*/ 2819 h 1167149"/>
                  <a:gd name="connsiteX2" fmla="*/ 89223 w 568690"/>
                  <a:gd name="connsiteY2" fmla="*/ 1167149 h 1167149"/>
                  <a:gd name="connsiteX3" fmla="*/ 41795 w 568690"/>
                  <a:gd name="connsiteY3" fmla="*/ 1119856 h 1167149"/>
                  <a:gd name="connsiteX4" fmla="*/ 0 w 568690"/>
                  <a:gd name="connsiteY4" fmla="*/ 1078179 h 1167149"/>
                  <a:gd name="connsiteX5" fmla="*/ 96895 w 568690"/>
                  <a:gd name="connsiteY5" fmla="*/ 971505 h 1167149"/>
                  <a:gd name="connsiteX6" fmla="*/ 441948 w 568690"/>
                  <a:gd name="connsiteY6" fmla="*/ 4165 h 1167149"/>
                  <a:gd name="connsiteX7" fmla="*/ 441948 w 568690"/>
                  <a:gd name="connsiteY7" fmla="*/ 1563 h 1167149"/>
                  <a:gd name="connsiteX8" fmla="*/ 439406 w 568690"/>
                  <a:gd name="connsiteY8" fmla="*/ 1568 h 1167149"/>
                  <a:gd name="connsiteX9" fmla="*/ 439474 w 568690"/>
                  <a:gd name="connsiteY9" fmla="*/ 222 h 116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8690" h="1167149">
                    <a:moveTo>
                      <a:pt x="568690" y="0"/>
                    </a:moveTo>
                    <a:cubicBezTo>
                      <a:pt x="568690" y="2819"/>
                      <a:pt x="568690" y="2819"/>
                      <a:pt x="568690" y="2819"/>
                    </a:cubicBezTo>
                    <a:cubicBezTo>
                      <a:pt x="568690" y="459530"/>
                      <a:pt x="385365" y="871133"/>
                      <a:pt x="89223" y="1167149"/>
                    </a:cubicBezTo>
                    <a:cubicBezTo>
                      <a:pt x="89223" y="1167149"/>
                      <a:pt x="89223" y="1167149"/>
                      <a:pt x="41795" y="1119856"/>
                    </a:cubicBezTo>
                    <a:lnTo>
                      <a:pt x="0" y="1078179"/>
                    </a:lnTo>
                    <a:lnTo>
                      <a:pt x="96895" y="971505"/>
                    </a:lnTo>
                    <a:cubicBezTo>
                      <a:pt x="312398" y="709988"/>
                      <a:pt x="441948" y="373015"/>
                      <a:pt x="441948" y="4165"/>
                    </a:cubicBezTo>
                    <a:cubicBezTo>
                      <a:pt x="441948" y="4165"/>
                      <a:pt x="441948" y="4165"/>
                      <a:pt x="441948" y="1563"/>
                    </a:cubicBezTo>
                    <a:lnTo>
                      <a:pt x="439406" y="1568"/>
                    </a:lnTo>
                    <a:lnTo>
                      <a:pt x="439474" y="222"/>
                    </a:lnTo>
                    <a:close/>
                  </a:path>
                </a:pathLst>
              </a:custGeom>
              <a:solidFill>
                <a:srgbClr val="0038A8">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88">
                <a:extLst>
                  <a:ext uri="{FF2B5EF4-FFF2-40B4-BE49-F238E27FC236}">
                    <a16:creationId xmlns:a16="http://schemas.microsoft.com/office/drawing/2014/main" id="{0E2BAE95-9E0A-4D6E-9453-4F4E0BBE4C54}"/>
                  </a:ext>
                </a:extLst>
              </p:cNvPr>
              <p:cNvSpPr>
                <a:spLocks/>
              </p:cNvSpPr>
              <p:nvPr/>
            </p:nvSpPr>
            <p:spPr bwMode="auto">
              <a:xfrm>
                <a:off x="4572466" y="4144373"/>
                <a:ext cx="1162967" cy="594303"/>
              </a:xfrm>
              <a:custGeom>
                <a:avLst/>
                <a:gdLst>
                  <a:gd name="connsiteX0" fmla="*/ 90 w 1162967"/>
                  <a:gd name="connsiteY0" fmla="*/ 0 h 594303"/>
                  <a:gd name="connsiteX1" fmla="*/ 197 w 1162967"/>
                  <a:gd name="connsiteY1" fmla="*/ 62564 h 594303"/>
                  <a:gd name="connsiteX2" fmla="*/ 894 w 1162967"/>
                  <a:gd name="connsiteY2" fmla="*/ 469031 h 594303"/>
                  <a:gd name="connsiteX3" fmla="*/ 1073367 w 1162967"/>
                  <a:gd name="connsiteY3" fmla="*/ 26367 h 594303"/>
                  <a:gd name="connsiteX4" fmla="*/ 1070280 w 1162967"/>
                  <a:gd name="connsiteY4" fmla="*/ 23279 h 594303"/>
                  <a:gd name="connsiteX5" fmla="*/ 1071081 w 1162967"/>
                  <a:gd name="connsiteY5" fmla="*/ 22793 h 594303"/>
                  <a:gd name="connsiteX6" fmla="*/ 1162967 w 1162967"/>
                  <a:gd name="connsiteY6" fmla="*/ 114708 h 594303"/>
                  <a:gd name="connsiteX7" fmla="*/ 1019 w 1162967"/>
                  <a:gd name="connsiteY7" fmla="*/ 594303 h 594303"/>
                  <a:gd name="connsiteX8" fmla="*/ 103 w 1162967"/>
                  <a:gd name="connsiteY8" fmla="*/ 59847 h 594303"/>
                  <a:gd name="connsiteX9" fmla="*/ 0 w 1162967"/>
                  <a:gd name="connsiteY9" fmla="*/ 4 h 59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967" h="594303">
                    <a:moveTo>
                      <a:pt x="90" y="0"/>
                    </a:moveTo>
                    <a:lnTo>
                      <a:pt x="197" y="62564"/>
                    </a:lnTo>
                    <a:cubicBezTo>
                      <a:pt x="894" y="469031"/>
                      <a:pt x="894" y="469031"/>
                      <a:pt x="894" y="469031"/>
                    </a:cubicBezTo>
                    <a:cubicBezTo>
                      <a:pt x="419992" y="469031"/>
                      <a:pt x="800043" y="302382"/>
                      <a:pt x="1073367" y="26367"/>
                    </a:cubicBezTo>
                    <a:lnTo>
                      <a:pt x="1070280" y="23279"/>
                    </a:lnTo>
                    <a:lnTo>
                      <a:pt x="1071081" y="22793"/>
                    </a:lnTo>
                    <a:lnTo>
                      <a:pt x="1162967" y="114708"/>
                    </a:lnTo>
                    <a:cubicBezTo>
                      <a:pt x="866840" y="413750"/>
                      <a:pt x="455082" y="594303"/>
                      <a:pt x="1019" y="594303"/>
                    </a:cubicBezTo>
                    <a:cubicBezTo>
                      <a:pt x="1019" y="594303"/>
                      <a:pt x="1019" y="594303"/>
                      <a:pt x="103" y="59847"/>
                    </a:cubicBezTo>
                    <a:lnTo>
                      <a:pt x="0" y="4"/>
                    </a:lnTo>
                    <a:close/>
                  </a:path>
                </a:pathLst>
              </a:custGeom>
              <a:solidFill>
                <a:srgbClr val="0049DA">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92">
                <a:extLst>
                  <a:ext uri="{FF2B5EF4-FFF2-40B4-BE49-F238E27FC236}">
                    <a16:creationId xmlns:a16="http://schemas.microsoft.com/office/drawing/2014/main" id="{B1F4F9B0-2840-4850-998E-9CF87A1622F8}"/>
                  </a:ext>
                </a:extLst>
              </p:cNvPr>
              <p:cNvSpPr>
                <a:spLocks/>
              </p:cNvSpPr>
              <p:nvPr/>
            </p:nvSpPr>
            <p:spPr bwMode="auto">
              <a:xfrm>
                <a:off x="3405896" y="4164891"/>
                <a:ext cx="1167150" cy="573787"/>
              </a:xfrm>
              <a:custGeom>
                <a:avLst/>
                <a:gdLst>
                  <a:gd name="connsiteX0" fmla="*/ 96713 w 1167150"/>
                  <a:gd name="connsiteY0" fmla="*/ 0 h 573787"/>
                  <a:gd name="connsiteX1" fmla="*/ 97651 w 1167150"/>
                  <a:gd name="connsiteY1" fmla="*/ 564 h 573787"/>
                  <a:gd name="connsiteX2" fmla="*/ 94280 w 1167150"/>
                  <a:gd name="connsiteY2" fmla="*/ 3945 h 573787"/>
                  <a:gd name="connsiteX3" fmla="*/ 89784 w 1167150"/>
                  <a:gd name="connsiteY3" fmla="*/ 8455 h 573787"/>
                  <a:gd name="connsiteX4" fmla="*/ 1164457 w 1167150"/>
                  <a:gd name="connsiteY4" fmla="*/ 448515 h 573787"/>
                  <a:gd name="connsiteX5" fmla="*/ 1166936 w 1167150"/>
                  <a:gd name="connsiteY5" fmla="*/ 448515 h 573787"/>
                  <a:gd name="connsiteX6" fmla="*/ 1167150 w 1167150"/>
                  <a:gd name="connsiteY6" fmla="*/ 573787 h 573787"/>
                  <a:gd name="connsiteX7" fmla="*/ 1164331 w 1167150"/>
                  <a:gd name="connsiteY7" fmla="*/ 573787 h 573787"/>
                  <a:gd name="connsiteX8" fmla="*/ 0 w 1167150"/>
                  <a:gd name="connsiteY8" fmla="*/ 97013 h 573787"/>
                  <a:gd name="connsiteX9" fmla="*/ 92371 w 1167150"/>
                  <a:gd name="connsiteY9" fmla="*/ 4355 h 57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7150" h="573787">
                    <a:moveTo>
                      <a:pt x="96713" y="0"/>
                    </a:moveTo>
                    <a:lnTo>
                      <a:pt x="97651" y="564"/>
                    </a:lnTo>
                    <a:lnTo>
                      <a:pt x="94280" y="3945"/>
                    </a:lnTo>
                    <a:cubicBezTo>
                      <a:pt x="89784" y="8455"/>
                      <a:pt x="89784" y="8455"/>
                      <a:pt x="89784" y="8455"/>
                    </a:cubicBezTo>
                    <a:cubicBezTo>
                      <a:pt x="363007" y="281866"/>
                      <a:pt x="742915" y="448515"/>
                      <a:pt x="1164457" y="448515"/>
                    </a:cubicBezTo>
                    <a:lnTo>
                      <a:pt x="1166936" y="448515"/>
                    </a:lnTo>
                    <a:lnTo>
                      <a:pt x="1167150" y="573787"/>
                    </a:lnTo>
                    <a:cubicBezTo>
                      <a:pt x="1164331" y="573787"/>
                      <a:pt x="1164331" y="573787"/>
                      <a:pt x="1164331" y="573787"/>
                    </a:cubicBezTo>
                    <a:cubicBezTo>
                      <a:pt x="707620" y="573787"/>
                      <a:pt x="296017" y="393234"/>
                      <a:pt x="0" y="97013"/>
                    </a:cubicBezTo>
                    <a:cubicBezTo>
                      <a:pt x="0" y="97013"/>
                      <a:pt x="0" y="97013"/>
                      <a:pt x="92371" y="4355"/>
                    </a:cubicBezTo>
                    <a:close/>
                  </a:path>
                </a:pathLst>
              </a:custGeom>
              <a:solidFill>
                <a:srgbClr val="095B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97">
                <a:extLst>
                  <a:ext uri="{FF2B5EF4-FFF2-40B4-BE49-F238E27FC236}">
                    <a16:creationId xmlns:a16="http://schemas.microsoft.com/office/drawing/2014/main" id="{DCDCFB15-92B7-4A91-8721-707C999E3615}"/>
                  </a:ext>
                </a:extLst>
              </p:cNvPr>
              <p:cNvSpPr>
                <a:spLocks/>
              </p:cNvSpPr>
              <p:nvPr/>
            </p:nvSpPr>
            <p:spPr bwMode="auto">
              <a:xfrm>
                <a:off x="2925936" y="3093948"/>
                <a:ext cx="568705" cy="1164767"/>
              </a:xfrm>
              <a:custGeom>
                <a:avLst/>
                <a:gdLst>
                  <a:gd name="connsiteX0" fmla="*/ 0 w 568705"/>
                  <a:gd name="connsiteY0" fmla="*/ 0 h 1164767"/>
                  <a:gd name="connsiteX1" fmla="*/ 130483 w 568705"/>
                  <a:gd name="connsiteY1" fmla="*/ 0 h 1164767"/>
                  <a:gd name="connsiteX2" fmla="*/ 136153 w 568705"/>
                  <a:gd name="connsiteY2" fmla="*/ 0 h 1164767"/>
                  <a:gd name="connsiteX3" fmla="*/ 136502 w 568705"/>
                  <a:gd name="connsiteY3" fmla="*/ 1378 h 1164767"/>
                  <a:gd name="connsiteX4" fmla="*/ 133094 w 568705"/>
                  <a:gd name="connsiteY4" fmla="*/ 1378 h 1164767"/>
                  <a:gd name="connsiteX5" fmla="*/ 126743 w 568705"/>
                  <a:gd name="connsiteY5" fmla="*/ 1378 h 1164767"/>
                  <a:gd name="connsiteX6" fmla="*/ 471141 w 568705"/>
                  <a:gd name="connsiteY6" fmla="*/ 969081 h 1164767"/>
                  <a:gd name="connsiteX7" fmla="*/ 568705 w 568705"/>
                  <a:gd name="connsiteY7" fmla="*/ 1075686 h 1164767"/>
                  <a:gd name="connsiteX8" fmla="*/ 479595 w 568705"/>
                  <a:gd name="connsiteY8" fmla="*/ 1164767 h 1164767"/>
                  <a:gd name="connsiteX9" fmla="*/ 0 w 568705"/>
                  <a:gd name="connsiteY9" fmla="*/ 0 h 116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8705" h="1164767">
                    <a:moveTo>
                      <a:pt x="0" y="0"/>
                    </a:moveTo>
                    <a:cubicBezTo>
                      <a:pt x="0" y="0"/>
                      <a:pt x="0" y="0"/>
                      <a:pt x="130483" y="0"/>
                    </a:cubicBezTo>
                    <a:lnTo>
                      <a:pt x="136153" y="0"/>
                    </a:lnTo>
                    <a:lnTo>
                      <a:pt x="136502" y="1378"/>
                    </a:lnTo>
                    <a:lnTo>
                      <a:pt x="133094" y="1378"/>
                    </a:lnTo>
                    <a:cubicBezTo>
                      <a:pt x="126743" y="1378"/>
                      <a:pt x="126743" y="1378"/>
                      <a:pt x="126743" y="1378"/>
                    </a:cubicBezTo>
                    <a:cubicBezTo>
                      <a:pt x="126743" y="370366"/>
                      <a:pt x="254335" y="707466"/>
                      <a:pt x="471141" y="969081"/>
                    </a:cubicBezTo>
                    <a:lnTo>
                      <a:pt x="568705" y="1075686"/>
                    </a:lnTo>
                    <a:lnTo>
                      <a:pt x="479595" y="1164767"/>
                    </a:lnTo>
                    <a:cubicBezTo>
                      <a:pt x="180554" y="868640"/>
                      <a:pt x="0" y="456882"/>
                      <a:pt x="0" y="0"/>
                    </a:cubicBezTo>
                    <a:close/>
                  </a:path>
                </a:pathLst>
              </a:custGeom>
              <a:solidFill>
                <a:srgbClr val="377A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101">
                <a:extLst>
                  <a:ext uri="{FF2B5EF4-FFF2-40B4-BE49-F238E27FC236}">
                    <a16:creationId xmlns:a16="http://schemas.microsoft.com/office/drawing/2014/main" id="{618878E6-4D3F-446C-B27A-D0BF37791D2A}"/>
                  </a:ext>
                </a:extLst>
              </p:cNvPr>
              <p:cNvSpPr>
                <a:spLocks/>
              </p:cNvSpPr>
              <p:nvPr/>
            </p:nvSpPr>
            <p:spPr bwMode="auto">
              <a:xfrm>
                <a:off x="2925936" y="1929179"/>
                <a:ext cx="576399" cy="1164767"/>
              </a:xfrm>
              <a:custGeom>
                <a:avLst/>
                <a:gdLst>
                  <a:gd name="connsiteX0" fmla="*/ 476774 w 576399"/>
                  <a:gd name="connsiteY0" fmla="*/ 0 h 1164767"/>
                  <a:gd name="connsiteX1" fmla="*/ 569432 w 576399"/>
                  <a:gd name="connsiteY1" fmla="*/ 92405 h 1164767"/>
                  <a:gd name="connsiteX2" fmla="*/ 576399 w 576399"/>
                  <a:gd name="connsiteY2" fmla="*/ 99353 h 1164767"/>
                  <a:gd name="connsiteX3" fmla="*/ 575849 w 576399"/>
                  <a:gd name="connsiteY3" fmla="*/ 100092 h 1164767"/>
                  <a:gd name="connsiteX4" fmla="*/ 571314 w 576399"/>
                  <a:gd name="connsiteY4" fmla="*/ 95569 h 1164767"/>
                  <a:gd name="connsiteX5" fmla="*/ 566804 w 576399"/>
                  <a:gd name="connsiteY5" fmla="*/ 91071 h 1164767"/>
                  <a:gd name="connsiteX6" fmla="*/ 134438 w 576399"/>
                  <a:gd name="connsiteY6" fmla="*/ 1010088 h 1164767"/>
                  <a:gd name="connsiteX7" fmla="*/ 126811 w 576399"/>
                  <a:gd name="connsiteY7" fmla="*/ 1164767 h 1164767"/>
                  <a:gd name="connsiteX8" fmla="*/ 0 w 576399"/>
                  <a:gd name="connsiteY8" fmla="*/ 1164767 h 1164767"/>
                  <a:gd name="connsiteX9" fmla="*/ 476774 w 576399"/>
                  <a:gd name="connsiteY9" fmla="*/ 0 h 116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399" h="1164767">
                    <a:moveTo>
                      <a:pt x="476774" y="0"/>
                    </a:moveTo>
                    <a:cubicBezTo>
                      <a:pt x="476774" y="0"/>
                      <a:pt x="476774" y="0"/>
                      <a:pt x="569432" y="92405"/>
                    </a:cubicBezTo>
                    <a:lnTo>
                      <a:pt x="576399" y="99353"/>
                    </a:lnTo>
                    <a:lnTo>
                      <a:pt x="575849" y="100092"/>
                    </a:lnTo>
                    <a:lnTo>
                      <a:pt x="571314" y="95569"/>
                    </a:lnTo>
                    <a:cubicBezTo>
                      <a:pt x="566804" y="91071"/>
                      <a:pt x="566804" y="91071"/>
                      <a:pt x="566804" y="91071"/>
                    </a:cubicBezTo>
                    <a:cubicBezTo>
                      <a:pt x="327570" y="330230"/>
                      <a:pt x="170074" y="651101"/>
                      <a:pt x="134438" y="1010088"/>
                    </a:cubicBezTo>
                    <a:lnTo>
                      <a:pt x="126811" y="1164767"/>
                    </a:lnTo>
                    <a:lnTo>
                      <a:pt x="0" y="1164767"/>
                    </a:lnTo>
                    <a:cubicBezTo>
                      <a:pt x="0" y="707885"/>
                      <a:pt x="180554" y="296127"/>
                      <a:pt x="476774" y="0"/>
                    </a:cubicBezTo>
                    <a:close/>
                  </a:path>
                </a:pathLst>
              </a:custGeom>
              <a:solidFill>
                <a:srgbClr val="85AE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75">
                <a:extLst>
                  <a:ext uri="{FF2B5EF4-FFF2-40B4-BE49-F238E27FC236}">
                    <a16:creationId xmlns:a16="http://schemas.microsoft.com/office/drawing/2014/main" id="{C7436D02-3C48-4F2C-B063-6D4B15025EBC}"/>
                  </a:ext>
                </a:extLst>
              </p:cNvPr>
              <p:cNvSpPr>
                <a:spLocks/>
              </p:cNvSpPr>
              <p:nvPr/>
            </p:nvSpPr>
            <p:spPr bwMode="auto">
              <a:xfrm>
                <a:off x="3405896" y="1446837"/>
                <a:ext cx="1164768" cy="570148"/>
              </a:xfrm>
              <a:custGeom>
                <a:avLst/>
                <a:gdLst>
                  <a:gd name="connsiteX0" fmla="*/ 1164768 w 1164768"/>
                  <a:gd name="connsiteY0" fmla="*/ 0 h 570148"/>
                  <a:gd name="connsiteX1" fmla="*/ 1164768 w 1164768"/>
                  <a:gd name="connsiteY1" fmla="*/ 95260 h 570148"/>
                  <a:gd name="connsiteX2" fmla="*/ 1164768 w 1164768"/>
                  <a:gd name="connsiteY2" fmla="*/ 128218 h 570148"/>
                  <a:gd name="connsiteX3" fmla="*/ 1008802 w 1164768"/>
                  <a:gd name="connsiteY3" fmla="*/ 136018 h 570148"/>
                  <a:gd name="connsiteX4" fmla="*/ 197157 w 1164768"/>
                  <a:gd name="connsiteY4" fmla="*/ 473266 h 570148"/>
                  <a:gd name="connsiteX5" fmla="*/ 90457 w 1164768"/>
                  <a:gd name="connsiteY5" fmla="*/ 570148 h 570148"/>
                  <a:gd name="connsiteX6" fmla="*/ 0 w 1164768"/>
                  <a:gd name="connsiteY6" fmla="*/ 479467 h 570148"/>
                  <a:gd name="connsiteX7" fmla="*/ 1164768 w 1164768"/>
                  <a:gd name="connsiteY7" fmla="*/ 0 h 57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768" h="570148">
                    <a:moveTo>
                      <a:pt x="1164768" y="0"/>
                    </a:moveTo>
                    <a:cubicBezTo>
                      <a:pt x="1164768" y="0"/>
                      <a:pt x="1164768" y="0"/>
                      <a:pt x="1164768" y="95260"/>
                    </a:cubicBezTo>
                    <a:lnTo>
                      <a:pt x="1164768" y="128218"/>
                    </a:lnTo>
                    <a:lnTo>
                      <a:pt x="1008802" y="136018"/>
                    </a:lnTo>
                    <a:cubicBezTo>
                      <a:pt x="701099" y="166982"/>
                      <a:pt x="421399" y="288550"/>
                      <a:pt x="197157" y="473266"/>
                    </a:cubicBezTo>
                    <a:lnTo>
                      <a:pt x="90457" y="570148"/>
                    </a:lnTo>
                    <a:lnTo>
                      <a:pt x="0" y="479467"/>
                    </a:lnTo>
                    <a:cubicBezTo>
                      <a:pt x="296128" y="183326"/>
                      <a:pt x="707886" y="0"/>
                      <a:pt x="1164768" y="0"/>
                    </a:cubicBezTo>
                    <a:close/>
                  </a:path>
                </a:pathLst>
              </a:custGeom>
              <a:solidFill>
                <a:srgbClr val="C5D8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65">
                <a:extLst>
                  <a:ext uri="{FF2B5EF4-FFF2-40B4-BE49-F238E27FC236}">
                    <a16:creationId xmlns:a16="http://schemas.microsoft.com/office/drawing/2014/main" id="{6CF8C523-ADD4-408E-AB62-35558624A54F}"/>
                  </a:ext>
                </a:extLst>
              </p:cNvPr>
              <p:cNvSpPr>
                <a:spLocks/>
              </p:cNvSpPr>
              <p:nvPr/>
            </p:nvSpPr>
            <p:spPr bwMode="auto">
              <a:xfrm>
                <a:off x="4571166" y="2141781"/>
                <a:ext cx="672977" cy="951665"/>
              </a:xfrm>
              <a:custGeom>
                <a:avLst/>
                <a:gdLst>
                  <a:gd name="T0" fmla="*/ 0 w 413"/>
                  <a:gd name="T1" fmla="*/ 584 h 584"/>
                  <a:gd name="T2" fmla="*/ 413 w 413"/>
                  <a:gd name="T3" fmla="*/ 171 h 584"/>
                  <a:gd name="T4" fmla="*/ 0 w 413"/>
                  <a:gd name="T5" fmla="*/ 0 h 584"/>
                  <a:gd name="T6" fmla="*/ 0 w 413"/>
                  <a:gd name="T7" fmla="*/ 584 h 584"/>
                </a:gdLst>
                <a:ahLst/>
                <a:cxnLst>
                  <a:cxn ang="0">
                    <a:pos x="T0" y="T1"/>
                  </a:cxn>
                  <a:cxn ang="0">
                    <a:pos x="T2" y="T3"/>
                  </a:cxn>
                  <a:cxn ang="0">
                    <a:pos x="T4" y="T5"/>
                  </a:cxn>
                  <a:cxn ang="0">
                    <a:pos x="T6" y="T7"/>
                  </a:cxn>
                </a:cxnLst>
                <a:rect l="0" t="0" r="r" b="b"/>
                <a:pathLst>
                  <a:path w="413" h="584">
                    <a:moveTo>
                      <a:pt x="0" y="584"/>
                    </a:moveTo>
                    <a:cubicBezTo>
                      <a:pt x="413" y="171"/>
                      <a:pt x="413" y="171"/>
                      <a:pt x="413" y="171"/>
                    </a:cubicBezTo>
                    <a:cubicBezTo>
                      <a:pt x="308" y="65"/>
                      <a:pt x="162" y="0"/>
                      <a:pt x="0" y="0"/>
                    </a:cubicBezTo>
                    <a:cubicBezTo>
                      <a:pt x="0" y="584"/>
                      <a:pt x="0" y="584"/>
                      <a:pt x="0" y="584"/>
                    </a:cubicBezTo>
                    <a:close/>
                  </a:path>
                </a:pathLst>
              </a:custGeom>
              <a:solidFill>
                <a:srgbClr val="002060">
                  <a:alpha val="60000"/>
                </a:srgbClr>
              </a:solidFill>
              <a:ln>
                <a:noFill/>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Freeform 66">
                <a:extLst>
                  <a:ext uri="{FF2B5EF4-FFF2-40B4-BE49-F238E27FC236}">
                    <a16:creationId xmlns:a16="http://schemas.microsoft.com/office/drawing/2014/main" id="{BD2A5358-6027-4BE2-AB27-5EA415A7B6B2}"/>
                  </a:ext>
                </a:extLst>
              </p:cNvPr>
              <p:cNvSpPr>
                <a:spLocks/>
              </p:cNvSpPr>
              <p:nvPr/>
            </p:nvSpPr>
            <p:spPr bwMode="auto">
              <a:xfrm>
                <a:off x="4571166" y="2420468"/>
                <a:ext cx="951665" cy="672977"/>
              </a:xfrm>
              <a:custGeom>
                <a:avLst/>
                <a:gdLst>
                  <a:gd name="T0" fmla="*/ 0 w 584"/>
                  <a:gd name="T1" fmla="*/ 413 h 413"/>
                  <a:gd name="T2" fmla="*/ 584 w 584"/>
                  <a:gd name="T3" fmla="*/ 412 h 413"/>
                  <a:gd name="T4" fmla="*/ 414 w 584"/>
                  <a:gd name="T5" fmla="*/ 0 h 413"/>
                  <a:gd name="T6" fmla="*/ 0 w 584"/>
                  <a:gd name="T7" fmla="*/ 413 h 413"/>
                </a:gdLst>
                <a:ahLst/>
                <a:cxnLst>
                  <a:cxn ang="0">
                    <a:pos x="T0" y="T1"/>
                  </a:cxn>
                  <a:cxn ang="0">
                    <a:pos x="T2" y="T3"/>
                  </a:cxn>
                  <a:cxn ang="0">
                    <a:pos x="T4" y="T5"/>
                  </a:cxn>
                  <a:cxn ang="0">
                    <a:pos x="T6" y="T7"/>
                  </a:cxn>
                </a:cxnLst>
                <a:rect l="0" t="0" r="r" b="b"/>
                <a:pathLst>
                  <a:path w="584" h="413">
                    <a:moveTo>
                      <a:pt x="0" y="413"/>
                    </a:moveTo>
                    <a:cubicBezTo>
                      <a:pt x="584" y="412"/>
                      <a:pt x="584" y="412"/>
                      <a:pt x="584" y="412"/>
                    </a:cubicBezTo>
                    <a:cubicBezTo>
                      <a:pt x="584" y="251"/>
                      <a:pt x="519" y="105"/>
                      <a:pt x="414" y="0"/>
                    </a:cubicBezTo>
                    <a:cubicBezTo>
                      <a:pt x="0" y="413"/>
                      <a:pt x="0" y="413"/>
                      <a:pt x="0" y="413"/>
                    </a:cubicBezTo>
                    <a:close/>
                  </a:path>
                </a:pathLst>
              </a:custGeom>
              <a:solidFill>
                <a:srgbClr val="002B82">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68">
                <a:extLst>
                  <a:ext uri="{FF2B5EF4-FFF2-40B4-BE49-F238E27FC236}">
                    <a16:creationId xmlns:a16="http://schemas.microsoft.com/office/drawing/2014/main" id="{6980AD04-C5DE-4D61-9BB0-20F3262A060C}"/>
                  </a:ext>
                </a:extLst>
              </p:cNvPr>
              <p:cNvSpPr>
                <a:spLocks/>
              </p:cNvSpPr>
              <p:nvPr/>
            </p:nvSpPr>
            <p:spPr bwMode="auto">
              <a:xfrm>
                <a:off x="4571166" y="3092068"/>
                <a:ext cx="951665" cy="674353"/>
              </a:xfrm>
              <a:custGeom>
                <a:avLst/>
                <a:gdLst>
                  <a:gd name="T0" fmla="*/ 0 w 584"/>
                  <a:gd name="T1" fmla="*/ 1 h 414"/>
                  <a:gd name="T2" fmla="*/ 414 w 584"/>
                  <a:gd name="T3" fmla="*/ 414 h 414"/>
                  <a:gd name="T4" fmla="*/ 584 w 584"/>
                  <a:gd name="T5" fmla="*/ 1 h 414"/>
                  <a:gd name="T6" fmla="*/ 584 w 584"/>
                  <a:gd name="T7" fmla="*/ 0 h 414"/>
                  <a:gd name="T8" fmla="*/ 0 w 584"/>
                  <a:gd name="T9" fmla="*/ 1 h 414"/>
                </a:gdLst>
                <a:ahLst/>
                <a:cxnLst>
                  <a:cxn ang="0">
                    <a:pos x="T0" y="T1"/>
                  </a:cxn>
                  <a:cxn ang="0">
                    <a:pos x="T2" y="T3"/>
                  </a:cxn>
                  <a:cxn ang="0">
                    <a:pos x="T4" y="T5"/>
                  </a:cxn>
                  <a:cxn ang="0">
                    <a:pos x="T6" y="T7"/>
                  </a:cxn>
                  <a:cxn ang="0">
                    <a:pos x="T8" y="T9"/>
                  </a:cxn>
                </a:cxnLst>
                <a:rect l="0" t="0" r="r" b="b"/>
                <a:pathLst>
                  <a:path w="584" h="414">
                    <a:moveTo>
                      <a:pt x="0" y="1"/>
                    </a:moveTo>
                    <a:cubicBezTo>
                      <a:pt x="414" y="414"/>
                      <a:pt x="414" y="414"/>
                      <a:pt x="414" y="414"/>
                    </a:cubicBezTo>
                    <a:cubicBezTo>
                      <a:pt x="519" y="309"/>
                      <a:pt x="584" y="163"/>
                      <a:pt x="584" y="1"/>
                    </a:cubicBezTo>
                    <a:cubicBezTo>
                      <a:pt x="584" y="1"/>
                      <a:pt x="584" y="1"/>
                      <a:pt x="584" y="0"/>
                    </a:cubicBezTo>
                    <a:cubicBezTo>
                      <a:pt x="0" y="1"/>
                      <a:pt x="0" y="1"/>
                      <a:pt x="0" y="1"/>
                    </a:cubicBezTo>
                    <a:close/>
                  </a:path>
                </a:pathLst>
              </a:custGeom>
              <a:solidFill>
                <a:srgbClr val="0038A8">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69">
                <a:extLst>
                  <a:ext uri="{FF2B5EF4-FFF2-40B4-BE49-F238E27FC236}">
                    <a16:creationId xmlns:a16="http://schemas.microsoft.com/office/drawing/2014/main" id="{2AFB4251-8274-49A7-8A35-880D7D68B2DF}"/>
                  </a:ext>
                </a:extLst>
              </p:cNvPr>
              <p:cNvSpPr>
                <a:spLocks/>
              </p:cNvSpPr>
              <p:nvPr/>
            </p:nvSpPr>
            <p:spPr bwMode="auto">
              <a:xfrm>
                <a:off x="4571166" y="3093446"/>
                <a:ext cx="672977" cy="950287"/>
              </a:xfrm>
              <a:custGeom>
                <a:avLst/>
                <a:gdLst>
                  <a:gd name="T0" fmla="*/ 0 w 413"/>
                  <a:gd name="T1" fmla="*/ 0 h 583"/>
                  <a:gd name="T2" fmla="*/ 1 w 413"/>
                  <a:gd name="T3" fmla="*/ 583 h 583"/>
                  <a:gd name="T4" fmla="*/ 413 w 413"/>
                  <a:gd name="T5" fmla="*/ 413 h 583"/>
                  <a:gd name="T6" fmla="*/ 0 w 413"/>
                  <a:gd name="T7" fmla="*/ 0 h 583"/>
                </a:gdLst>
                <a:ahLst/>
                <a:cxnLst>
                  <a:cxn ang="0">
                    <a:pos x="T0" y="T1"/>
                  </a:cxn>
                  <a:cxn ang="0">
                    <a:pos x="T2" y="T3"/>
                  </a:cxn>
                  <a:cxn ang="0">
                    <a:pos x="T4" y="T5"/>
                  </a:cxn>
                  <a:cxn ang="0">
                    <a:pos x="T6" y="T7"/>
                  </a:cxn>
                </a:cxnLst>
                <a:rect l="0" t="0" r="r" b="b"/>
                <a:pathLst>
                  <a:path w="413" h="583">
                    <a:moveTo>
                      <a:pt x="0" y="0"/>
                    </a:moveTo>
                    <a:cubicBezTo>
                      <a:pt x="1" y="583"/>
                      <a:pt x="1" y="583"/>
                      <a:pt x="1" y="583"/>
                    </a:cubicBezTo>
                    <a:cubicBezTo>
                      <a:pt x="162" y="583"/>
                      <a:pt x="308" y="519"/>
                      <a:pt x="413" y="413"/>
                    </a:cubicBezTo>
                    <a:cubicBezTo>
                      <a:pt x="0" y="0"/>
                      <a:pt x="0" y="0"/>
                      <a:pt x="0" y="0"/>
                    </a:cubicBezTo>
                    <a:close/>
                  </a:path>
                </a:pathLst>
              </a:custGeom>
              <a:solidFill>
                <a:srgbClr val="0049DA">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70">
                <a:extLst>
                  <a:ext uri="{FF2B5EF4-FFF2-40B4-BE49-F238E27FC236}">
                    <a16:creationId xmlns:a16="http://schemas.microsoft.com/office/drawing/2014/main" id="{40119BE4-40FE-424A-8F8F-050BFD01E648}"/>
                  </a:ext>
                </a:extLst>
              </p:cNvPr>
              <p:cNvSpPr>
                <a:spLocks/>
              </p:cNvSpPr>
              <p:nvPr/>
            </p:nvSpPr>
            <p:spPr bwMode="auto">
              <a:xfrm>
                <a:off x="3898190" y="3093446"/>
                <a:ext cx="674353" cy="950287"/>
              </a:xfrm>
              <a:custGeom>
                <a:avLst/>
                <a:gdLst>
                  <a:gd name="T0" fmla="*/ 413 w 414"/>
                  <a:gd name="T1" fmla="*/ 0 h 583"/>
                  <a:gd name="T2" fmla="*/ 0 w 414"/>
                  <a:gd name="T3" fmla="*/ 414 h 583"/>
                  <a:gd name="T4" fmla="*/ 413 w 414"/>
                  <a:gd name="T5" fmla="*/ 583 h 583"/>
                  <a:gd name="T6" fmla="*/ 414 w 414"/>
                  <a:gd name="T7" fmla="*/ 583 h 583"/>
                  <a:gd name="T8" fmla="*/ 413 w 414"/>
                  <a:gd name="T9" fmla="*/ 0 h 583"/>
                </a:gdLst>
                <a:ahLst/>
                <a:cxnLst>
                  <a:cxn ang="0">
                    <a:pos x="T0" y="T1"/>
                  </a:cxn>
                  <a:cxn ang="0">
                    <a:pos x="T2" y="T3"/>
                  </a:cxn>
                  <a:cxn ang="0">
                    <a:pos x="T4" y="T5"/>
                  </a:cxn>
                  <a:cxn ang="0">
                    <a:pos x="T6" y="T7"/>
                  </a:cxn>
                  <a:cxn ang="0">
                    <a:pos x="T8" y="T9"/>
                  </a:cxn>
                </a:cxnLst>
                <a:rect l="0" t="0" r="r" b="b"/>
                <a:pathLst>
                  <a:path w="414" h="583">
                    <a:moveTo>
                      <a:pt x="413" y="0"/>
                    </a:moveTo>
                    <a:cubicBezTo>
                      <a:pt x="0" y="414"/>
                      <a:pt x="0" y="414"/>
                      <a:pt x="0" y="414"/>
                    </a:cubicBezTo>
                    <a:cubicBezTo>
                      <a:pt x="105" y="519"/>
                      <a:pt x="251" y="583"/>
                      <a:pt x="413" y="583"/>
                    </a:cubicBezTo>
                    <a:cubicBezTo>
                      <a:pt x="413" y="583"/>
                      <a:pt x="413" y="583"/>
                      <a:pt x="414" y="583"/>
                    </a:cubicBezTo>
                    <a:cubicBezTo>
                      <a:pt x="413" y="0"/>
                      <a:pt x="413" y="0"/>
                      <a:pt x="413" y="0"/>
                    </a:cubicBezTo>
                    <a:close/>
                  </a:path>
                </a:pathLst>
              </a:custGeom>
              <a:solidFill>
                <a:srgbClr val="095B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71">
                <a:extLst>
                  <a:ext uri="{FF2B5EF4-FFF2-40B4-BE49-F238E27FC236}">
                    <a16:creationId xmlns:a16="http://schemas.microsoft.com/office/drawing/2014/main" id="{364C8EE4-2273-497C-B45B-2113B3B71040}"/>
                  </a:ext>
                </a:extLst>
              </p:cNvPr>
              <p:cNvSpPr>
                <a:spLocks/>
              </p:cNvSpPr>
              <p:nvPr/>
            </p:nvSpPr>
            <p:spPr bwMode="auto">
              <a:xfrm>
                <a:off x="3620879" y="3093446"/>
                <a:ext cx="950288" cy="672977"/>
              </a:xfrm>
              <a:custGeom>
                <a:avLst/>
                <a:gdLst>
                  <a:gd name="T0" fmla="*/ 583 w 583"/>
                  <a:gd name="T1" fmla="*/ 0 h 413"/>
                  <a:gd name="T2" fmla="*/ 0 w 583"/>
                  <a:gd name="T3" fmla="*/ 0 h 413"/>
                  <a:gd name="T4" fmla="*/ 170 w 583"/>
                  <a:gd name="T5" fmla="*/ 413 h 413"/>
                  <a:gd name="T6" fmla="*/ 583 w 583"/>
                  <a:gd name="T7" fmla="*/ 0 h 413"/>
                </a:gdLst>
                <a:ahLst/>
                <a:cxnLst>
                  <a:cxn ang="0">
                    <a:pos x="T0" y="T1"/>
                  </a:cxn>
                  <a:cxn ang="0">
                    <a:pos x="T2" y="T3"/>
                  </a:cxn>
                  <a:cxn ang="0">
                    <a:pos x="T4" y="T5"/>
                  </a:cxn>
                  <a:cxn ang="0">
                    <a:pos x="T6" y="T7"/>
                  </a:cxn>
                </a:cxnLst>
                <a:rect l="0" t="0" r="r" b="b"/>
                <a:pathLst>
                  <a:path w="583" h="413">
                    <a:moveTo>
                      <a:pt x="583" y="0"/>
                    </a:moveTo>
                    <a:cubicBezTo>
                      <a:pt x="0" y="0"/>
                      <a:pt x="0" y="0"/>
                      <a:pt x="0" y="0"/>
                    </a:cubicBezTo>
                    <a:cubicBezTo>
                      <a:pt x="0" y="162"/>
                      <a:pt x="64" y="308"/>
                      <a:pt x="170" y="413"/>
                    </a:cubicBezTo>
                    <a:cubicBezTo>
                      <a:pt x="583" y="0"/>
                      <a:pt x="583" y="0"/>
                      <a:pt x="583" y="0"/>
                    </a:cubicBezTo>
                    <a:close/>
                  </a:path>
                </a:pathLst>
              </a:custGeom>
              <a:solidFill>
                <a:srgbClr val="377A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72">
                <a:extLst>
                  <a:ext uri="{FF2B5EF4-FFF2-40B4-BE49-F238E27FC236}">
                    <a16:creationId xmlns:a16="http://schemas.microsoft.com/office/drawing/2014/main" id="{2E154065-B79B-407A-AF60-0BCE86B9AA76}"/>
                  </a:ext>
                </a:extLst>
              </p:cNvPr>
              <p:cNvSpPr>
                <a:spLocks/>
              </p:cNvSpPr>
              <p:nvPr/>
            </p:nvSpPr>
            <p:spPr bwMode="auto">
              <a:xfrm>
                <a:off x="3620879" y="2420468"/>
                <a:ext cx="950288" cy="672977"/>
              </a:xfrm>
              <a:custGeom>
                <a:avLst/>
                <a:gdLst>
                  <a:gd name="T0" fmla="*/ 583 w 583"/>
                  <a:gd name="T1" fmla="*/ 413 h 413"/>
                  <a:gd name="T2" fmla="*/ 169 w 583"/>
                  <a:gd name="T3" fmla="*/ 0 h 413"/>
                  <a:gd name="T4" fmla="*/ 0 w 583"/>
                  <a:gd name="T5" fmla="*/ 413 h 413"/>
                  <a:gd name="T6" fmla="*/ 0 w 583"/>
                  <a:gd name="T7" fmla="*/ 413 h 413"/>
                  <a:gd name="T8" fmla="*/ 583 w 583"/>
                  <a:gd name="T9" fmla="*/ 413 h 413"/>
                </a:gdLst>
                <a:ahLst/>
                <a:cxnLst>
                  <a:cxn ang="0">
                    <a:pos x="T0" y="T1"/>
                  </a:cxn>
                  <a:cxn ang="0">
                    <a:pos x="T2" y="T3"/>
                  </a:cxn>
                  <a:cxn ang="0">
                    <a:pos x="T4" y="T5"/>
                  </a:cxn>
                  <a:cxn ang="0">
                    <a:pos x="T6" y="T7"/>
                  </a:cxn>
                  <a:cxn ang="0">
                    <a:pos x="T8" y="T9"/>
                  </a:cxn>
                </a:cxnLst>
                <a:rect l="0" t="0" r="r" b="b"/>
                <a:pathLst>
                  <a:path w="583" h="413">
                    <a:moveTo>
                      <a:pt x="583" y="413"/>
                    </a:moveTo>
                    <a:cubicBezTo>
                      <a:pt x="169" y="0"/>
                      <a:pt x="169" y="0"/>
                      <a:pt x="169" y="0"/>
                    </a:cubicBezTo>
                    <a:cubicBezTo>
                      <a:pt x="64" y="105"/>
                      <a:pt x="0" y="251"/>
                      <a:pt x="0" y="413"/>
                    </a:cubicBezTo>
                    <a:cubicBezTo>
                      <a:pt x="0" y="413"/>
                      <a:pt x="0" y="413"/>
                      <a:pt x="0" y="413"/>
                    </a:cubicBezTo>
                    <a:cubicBezTo>
                      <a:pt x="583" y="413"/>
                      <a:pt x="583" y="413"/>
                      <a:pt x="583" y="413"/>
                    </a:cubicBezTo>
                    <a:close/>
                  </a:path>
                </a:pathLst>
              </a:custGeom>
              <a:solidFill>
                <a:srgbClr val="85AE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73">
                <a:extLst>
                  <a:ext uri="{FF2B5EF4-FFF2-40B4-BE49-F238E27FC236}">
                    <a16:creationId xmlns:a16="http://schemas.microsoft.com/office/drawing/2014/main" id="{F68D15CB-B90D-4EE7-A10F-3FFA622995AC}"/>
                  </a:ext>
                </a:extLst>
              </p:cNvPr>
              <p:cNvSpPr>
                <a:spLocks/>
              </p:cNvSpPr>
              <p:nvPr/>
            </p:nvSpPr>
            <p:spPr bwMode="auto">
              <a:xfrm>
                <a:off x="3898191" y="2141781"/>
                <a:ext cx="672977" cy="951665"/>
              </a:xfrm>
              <a:custGeom>
                <a:avLst/>
                <a:gdLst>
                  <a:gd name="T0" fmla="*/ 413 w 413"/>
                  <a:gd name="T1" fmla="*/ 584 h 584"/>
                  <a:gd name="T2" fmla="*/ 413 w 413"/>
                  <a:gd name="T3" fmla="*/ 0 h 584"/>
                  <a:gd name="T4" fmla="*/ 0 w 413"/>
                  <a:gd name="T5" fmla="*/ 170 h 584"/>
                  <a:gd name="T6" fmla="*/ 413 w 413"/>
                  <a:gd name="T7" fmla="*/ 584 h 584"/>
                </a:gdLst>
                <a:ahLst/>
                <a:cxnLst>
                  <a:cxn ang="0">
                    <a:pos x="T0" y="T1"/>
                  </a:cxn>
                  <a:cxn ang="0">
                    <a:pos x="T2" y="T3"/>
                  </a:cxn>
                  <a:cxn ang="0">
                    <a:pos x="T4" y="T5"/>
                  </a:cxn>
                  <a:cxn ang="0">
                    <a:pos x="T6" y="T7"/>
                  </a:cxn>
                </a:cxnLst>
                <a:rect l="0" t="0" r="r" b="b"/>
                <a:pathLst>
                  <a:path w="413" h="584">
                    <a:moveTo>
                      <a:pt x="413" y="584"/>
                    </a:moveTo>
                    <a:cubicBezTo>
                      <a:pt x="413" y="0"/>
                      <a:pt x="413" y="0"/>
                      <a:pt x="413" y="0"/>
                    </a:cubicBezTo>
                    <a:cubicBezTo>
                      <a:pt x="251" y="0"/>
                      <a:pt x="105" y="65"/>
                      <a:pt x="0" y="170"/>
                    </a:cubicBezTo>
                    <a:cubicBezTo>
                      <a:pt x="413" y="584"/>
                      <a:pt x="413" y="584"/>
                      <a:pt x="413" y="584"/>
                    </a:cubicBezTo>
                    <a:close/>
                  </a:path>
                </a:pathLst>
              </a:custGeom>
              <a:solidFill>
                <a:srgbClr val="C5D8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76">
                <a:extLst>
                  <a:ext uri="{FF2B5EF4-FFF2-40B4-BE49-F238E27FC236}">
                    <a16:creationId xmlns:a16="http://schemas.microsoft.com/office/drawing/2014/main" id="{00E3D38C-9D10-4B38-ADB2-192806BF3A90}"/>
                  </a:ext>
                </a:extLst>
              </p:cNvPr>
              <p:cNvSpPr>
                <a:spLocks/>
              </p:cNvSpPr>
              <p:nvPr/>
            </p:nvSpPr>
            <p:spPr bwMode="auto">
              <a:xfrm>
                <a:off x="3495680" y="1575050"/>
                <a:ext cx="1075076" cy="833073"/>
              </a:xfrm>
              <a:custGeom>
                <a:avLst/>
                <a:gdLst>
                  <a:gd name="connsiteX0" fmla="*/ 1164666 w 1164666"/>
                  <a:gd name="connsiteY0" fmla="*/ 0 h 902496"/>
                  <a:gd name="connsiteX1" fmla="*/ 1164666 w 1164666"/>
                  <a:gd name="connsiteY1" fmla="*/ 535184 h 902496"/>
                  <a:gd name="connsiteX2" fmla="*/ 1164666 w 1164666"/>
                  <a:gd name="connsiteY2" fmla="*/ 594274 h 902496"/>
                  <a:gd name="connsiteX3" fmla="*/ 1058340 w 1164666"/>
                  <a:gd name="connsiteY3" fmla="*/ 599643 h 902496"/>
                  <a:gd name="connsiteX4" fmla="*/ 422291 w 1164666"/>
                  <a:gd name="connsiteY4" fmla="*/ 902209 h 902496"/>
                  <a:gd name="connsiteX5" fmla="*/ 422030 w 1164666"/>
                  <a:gd name="connsiteY5" fmla="*/ 902496 h 902496"/>
                  <a:gd name="connsiteX6" fmla="*/ 384431 w 1164666"/>
                  <a:gd name="connsiteY6" fmla="*/ 864805 h 902496"/>
                  <a:gd name="connsiteX7" fmla="*/ 0 w 1164666"/>
                  <a:gd name="connsiteY7" fmla="*/ 479425 h 902496"/>
                  <a:gd name="connsiteX8" fmla="*/ 1164666 w 1164666"/>
                  <a:gd name="connsiteY8" fmla="*/ 0 h 90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4666" h="902496">
                    <a:moveTo>
                      <a:pt x="1164666" y="0"/>
                    </a:moveTo>
                    <a:cubicBezTo>
                      <a:pt x="1164666" y="0"/>
                      <a:pt x="1164666" y="0"/>
                      <a:pt x="1164666" y="535184"/>
                    </a:cubicBezTo>
                    <a:lnTo>
                      <a:pt x="1164666" y="594274"/>
                    </a:lnTo>
                    <a:lnTo>
                      <a:pt x="1058340" y="599643"/>
                    </a:lnTo>
                    <a:cubicBezTo>
                      <a:pt x="810888" y="624773"/>
                      <a:pt x="588799" y="735701"/>
                      <a:pt x="422291" y="902209"/>
                    </a:cubicBezTo>
                    <a:lnTo>
                      <a:pt x="422030" y="902496"/>
                    </a:lnTo>
                    <a:lnTo>
                      <a:pt x="384431" y="864805"/>
                    </a:lnTo>
                    <a:cubicBezTo>
                      <a:pt x="272969" y="753068"/>
                      <a:pt x="145583" y="625368"/>
                      <a:pt x="0" y="479425"/>
                    </a:cubicBezTo>
                    <a:cubicBezTo>
                      <a:pt x="296102" y="183310"/>
                      <a:pt x="707824" y="0"/>
                      <a:pt x="1164666" y="0"/>
                    </a:cubicBezTo>
                    <a:close/>
                  </a:path>
                </a:pathLst>
              </a:custGeom>
              <a:solidFill>
                <a:srgbClr val="AFCA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78">
                <a:extLst>
                  <a:ext uri="{FF2B5EF4-FFF2-40B4-BE49-F238E27FC236}">
                    <a16:creationId xmlns:a16="http://schemas.microsoft.com/office/drawing/2014/main" id="{302CCF12-DFEB-4B7C-98E3-F964BC39931D}"/>
                  </a:ext>
                </a:extLst>
              </p:cNvPr>
              <p:cNvSpPr>
                <a:spLocks/>
              </p:cNvSpPr>
              <p:nvPr/>
            </p:nvSpPr>
            <p:spPr bwMode="auto">
              <a:xfrm>
                <a:off x="4570756" y="1575051"/>
                <a:ext cx="1075076" cy="832794"/>
              </a:xfrm>
              <a:custGeom>
                <a:avLst/>
                <a:gdLst>
                  <a:gd name="connsiteX0" fmla="*/ 0 w 1164666"/>
                  <a:gd name="connsiteY0" fmla="*/ 0 h 902193"/>
                  <a:gd name="connsiteX1" fmla="*/ 1164666 w 1164666"/>
                  <a:gd name="connsiteY1" fmla="*/ 482245 h 902193"/>
                  <a:gd name="connsiteX2" fmla="*/ 786207 w 1164666"/>
                  <a:gd name="connsiteY2" fmla="*/ 860723 h 902193"/>
                  <a:gd name="connsiteX3" fmla="*/ 744738 w 1164666"/>
                  <a:gd name="connsiteY3" fmla="*/ 902193 h 902193"/>
                  <a:gd name="connsiteX4" fmla="*/ 589129 w 1164666"/>
                  <a:gd name="connsiteY4" fmla="*/ 773804 h 902193"/>
                  <a:gd name="connsiteX5" fmla="*/ 1191 w 1164666"/>
                  <a:gd name="connsiteY5" fmla="*/ 594214 h 902193"/>
                  <a:gd name="connsiteX6" fmla="*/ 0 w 1164666"/>
                  <a:gd name="connsiteY6" fmla="*/ 594274 h 902193"/>
                  <a:gd name="connsiteX7" fmla="*/ 0 w 1164666"/>
                  <a:gd name="connsiteY7" fmla="*/ 543628 h 902193"/>
                  <a:gd name="connsiteX8" fmla="*/ 0 w 1164666"/>
                  <a:gd name="connsiteY8" fmla="*/ 0 h 90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4666" h="902193">
                    <a:moveTo>
                      <a:pt x="0" y="0"/>
                    </a:moveTo>
                    <a:cubicBezTo>
                      <a:pt x="456843" y="0"/>
                      <a:pt x="868565" y="183310"/>
                      <a:pt x="1164666" y="482245"/>
                    </a:cubicBezTo>
                    <a:cubicBezTo>
                      <a:pt x="1164666" y="482245"/>
                      <a:pt x="1164666" y="482245"/>
                      <a:pt x="786207" y="860723"/>
                    </a:cubicBezTo>
                    <a:lnTo>
                      <a:pt x="744738" y="902193"/>
                    </a:lnTo>
                    <a:lnTo>
                      <a:pt x="589129" y="773804"/>
                    </a:lnTo>
                    <a:cubicBezTo>
                      <a:pt x="421299" y="660420"/>
                      <a:pt x="218977" y="594214"/>
                      <a:pt x="1191" y="594214"/>
                    </a:cubicBezTo>
                    <a:lnTo>
                      <a:pt x="0" y="594274"/>
                    </a:lnTo>
                    <a:lnTo>
                      <a:pt x="0" y="543628"/>
                    </a:lnTo>
                    <a:cubicBezTo>
                      <a:pt x="0" y="386008"/>
                      <a:pt x="0" y="205871"/>
                      <a:pt x="0" y="0"/>
                    </a:cubicBezTo>
                    <a:close/>
                  </a:path>
                </a:pathLst>
              </a:custGeom>
              <a:solidFill>
                <a:srgbClr val="002060"/>
              </a:solidFill>
              <a:ln>
                <a:noFill/>
              </a:ln>
            </p:spPr>
            <p:txBody>
              <a:bodyPr vert="horz" wrap="square" lIns="91440" tIns="45720" rIns="91440" bIns="45720" numCol="1" anchor="ctr"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Freeform 84">
                <a:extLst>
                  <a:ext uri="{FF2B5EF4-FFF2-40B4-BE49-F238E27FC236}">
                    <a16:creationId xmlns:a16="http://schemas.microsoft.com/office/drawing/2014/main" id="{95EC211C-5323-4549-9C4A-54A90DB0DA7C}"/>
                  </a:ext>
                </a:extLst>
              </p:cNvPr>
              <p:cNvSpPr>
                <a:spLocks/>
              </p:cNvSpPr>
              <p:nvPr/>
            </p:nvSpPr>
            <p:spPr bwMode="auto">
              <a:xfrm>
                <a:off x="5257881" y="3093128"/>
                <a:ext cx="833152" cy="1077274"/>
              </a:xfrm>
              <a:custGeom>
                <a:avLst/>
                <a:gdLst>
                  <a:gd name="connsiteX0" fmla="*/ 902581 w 902581"/>
                  <a:gd name="connsiteY0" fmla="*/ 0 h 1167047"/>
                  <a:gd name="connsiteX1" fmla="*/ 902581 w 902581"/>
                  <a:gd name="connsiteY1" fmla="*/ 2819 h 1167047"/>
                  <a:gd name="connsiteX2" fmla="*/ 423156 w 902581"/>
                  <a:gd name="connsiteY2" fmla="*/ 1167047 h 1167047"/>
                  <a:gd name="connsiteX3" fmla="*/ 43762 w 902581"/>
                  <a:gd name="connsiteY3" fmla="*/ 788730 h 1167047"/>
                  <a:gd name="connsiteX4" fmla="*/ 0 w 902581"/>
                  <a:gd name="connsiteY4" fmla="*/ 745092 h 1167047"/>
                  <a:gd name="connsiteX5" fmla="*/ 371 w 902581"/>
                  <a:gd name="connsiteY5" fmla="*/ 744756 h 1167047"/>
                  <a:gd name="connsiteX6" fmla="*/ 308365 w 902581"/>
                  <a:gd name="connsiteY6" fmla="*/ 1190 h 1167047"/>
                  <a:gd name="connsiteX7" fmla="*/ 308357 w 902581"/>
                  <a:gd name="connsiteY7" fmla="*/ 1017 h 1167047"/>
                  <a:gd name="connsiteX8" fmla="*/ 358953 w 902581"/>
                  <a:gd name="connsiteY8" fmla="*/ 931 h 1167047"/>
                  <a:gd name="connsiteX9" fmla="*/ 902581 w 902581"/>
                  <a:gd name="connsiteY9" fmla="*/ 0 h 116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2581" h="1167047">
                    <a:moveTo>
                      <a:pt x="902581" y="0"/>
                    </a:moveTo>
                    <a:cubicBezTo>
                      <a:pt x="902581" y="2819"/>
                      <a:pt x="902581" y="2819"/>
                      <a:pt x="902581" y="2819"/>
                    </a:cubicBezTo>
                    <a:cubicBezTo>
                      <a:pt x="902581" y="459490"/>
                      <a:pt x="719272" y="871057"/>
                      <a:pt x="423156" y="1167047"/>
                    </a:cubicBezTo>
                    <a:cubicBezTo>
                      <a:pt x="423156" y="1167047"/>
                      <a:pt x="423156" y="1167047"/>
                      <a:pt x="43762" y="788730"/>
                    </a:cubicBezTo>
                    <a:lnTo>
                      <a:pt x="0" y="745092"/>
                    </a:lnTo>
                    <a:lnTo>
                      <a:pt x="371" y="744756"/>
                    </a:lnTo>
                    <a:cubicBezTo>
                      <a:pt x="190666" y="554461"/>
                      <a:pt x="308365" y="291571"/>
                      <a:pt x="308365" y="1190"/>
                    </a:cubicBezTo>
                    <a:lnTo>
                      <a:pt x="308357" y="1017"/>
                    </a:lnTo>
                    <a:lnTo>
                      <a:pt x="358953" y="931"/>
                    </a:lnTo>
                    <a:cubicBezTo>
                      <a:pt x="516573" y="661"/>
                      <a:pt x="696710" y="353"/>
                      <a:pt x="902581" y="0"/>
                    </a:cubicBezTo>
                    <a:close/>
                  </a:path>
                </a:pathLst>
              </a:custGeom>
              <a:solidFill>
                <a:srgbClr val="0038A8"/>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89">
                <a:extLst>
                  <a:ext uri="{FF2B5EF4-FFF2-40B4-BE49-F238E27FC236}">
                    <a16:creationId xmlns:a16="http://schemas.microsoft.com/office/drawing/2014/main" id="{DDC4CDE7-D2B9-413F-960B-55B0ACB00F8C}"/>
                  </a:ext>
                </a:extLst>
              </p:cNvPr>
              <p:cNvSpPr>
                <a:spLocks/>
              </p:cNvSpPr>
              <p:nvPr/>
            </p:nvSpPr>
            <p:spPr bwMode="auto">
              <a:xfrm>
                <a:off x="4572419" y="3781686"/>
                <a:ext cx="1073414" cy="831718"/>
              </a:xfrm>
              <a:custGeom>
                <a:avLst/>
                <a:gdLst>
                  <a:gd name="connsiteX0" fmla="*/ 741522 w 1162865"/>
                  <a:gd name="connsiteY0" fmla="*/ 0 h 901028"/>
                  <a:gd name="connsiteX1" fmla="*/ 778434 w 1162865"/>
                  <a:gd name="connsiteY1" fmla="*/ 36924 h 901028"/>
                  <a:gd name="connsiteX2" fmla="*/ 1162865 w 1162865"/>
                  <a:gd name="connsiteY2" fmla="*/ 421475 h 901028"/>
                  <a:gd name="connsiteX3" fmla="*/ 1019 w 1162865"/>
                  <a:gd name="connsiteY3" fmla="*/ 901028 h 901028"/>
                  <a:gd name="connsiteX4" fmla="*/ 103 w 1162865"/>
                  <a:gd name="connsiteY4" fmla="*/ 366619 h 901028"/>
                  <a:gd name="connsiteX5" fmla="*/ 0 w 1162865"/>
                  <a:gd name="connsiteY5" fmla="*/ 306781 h 901028"/>
                  <a:gd name="connsiteX6" fmla="*/ 106906 w 1162865"/>
                  <a:gd name="connsiteY6" fmla="*/ 301383 h 901028"/>
                  <a:gd name="connsiteX7" fmla="*/ 587328 w 1162865"/>
                  <a:gd name="connsiteY7" fmla="*/ 127222 h 90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2865" h="901028">
                    <a:moveTo>
                      <a:pt x="741522" y="0"/>
                    </a:moveTo>
                    <a:lnTo>
                      <a:pt x="778434" y="36924"/>
                    </a:lnTo>
                    <a:cubicBezTo>
                      <a:pt x="889897" y="148421"/>
                      <a:pt x="1017282" y="275846"/>
                      <a:pt x="1162865" y="421475"/>
                    </a:cubicBezTo>
                    <a:cubicBezTo>
                      <a:pt x="866764" y="720491"/>
                      <a:pt x="455042" y="901028"/>
                      <a:pt x="1019" y="901028"/>
                    </a:cubicBezTo>
                    <a:cubicBezTo>
                      <a:pt x="1019" y="901028"/>
                      <a:pt x="1019" y="901028"/>
                      <a:pt x="103" y="366619"/>
                    </a:cubicBezTo>
                    <a:lnTo>
                      <a:pt x="0" y="306781"/>
                    </a:lnTo>
                    <a:lnTo>
                      <a:pt x="106906" y="301383"/>
                    </a:lnTo>
                    <a:cubicBezTo>
                      <a:pt x="283658" y="283433"/>
                      <a:pt x="447469" y="221709"/>
                      <a:pt x="587328" y="127222"/>
                    </a:cubicBezTo>
                    <a:close/>
                  </a:path>
                </a:pathLst>
              </a:custGeom>
              <a:solidFill>
                <a:srgbClr val="0049DA"/>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93">
                <a:extLst>
                  <a:ext uri="{FF2B5EF4-FFF2-40B4-BE49-F238E27FC236}">
                    <a16:creationId xmlns:a16="http://schemas.microsoft.com/office/drawing/2014/main" id="{92948415-CFFF-4A28-869A-B0D7ABAA2857}"/>
                  </a:ext>
                </a:extLst>
              </p:cNvPr>
              <p:cNvSpPr>
                <a:spLocks/>
              </p:cNvSpPr>
              <p:nvPr/>
            </p:nvSpPr>
            <p:spPr bwMode="auto">
              <a:xfrm>
                <a:off x="3495680" y="3781376"/>
                <a:ext cx="1077275" cy="832029"/>
              </a:xfrm>
              <a:custGeom>
                <a:avLst/>
                <a:gdLst>
                  <a:gd name="connsiteX0" fmla="*/ 423316 w 1167048"/>
                  <a:gd name="connsiteY0" fmla="*/ 0 h 901365"/>
                  <a:gd name="connsiteX1" fmla="*/ 577919 w 1167048"/>
                  <a:gd name="connsiteY1" fmla="*/ 127559 h 901365"/>
                  <a:gd name="connsiteX2" fmla="*/ 1165856 w 1167048"/>
                  <a:gd name="connsiteY2" fmla="*/ 307149 h 901365"/>
                  <a:gd name="connsiteX3" fmla="*/ 1166030 w 1167048"/>
                  <a:gd name="connsiteY3" fmla="*/ 307140 h 901365"/>
                  <a:gd name="connsiteX4" fmla="*/ 1166118 w 1167048"/>
                  <a:gd name="connsiteY4" fmla="*/ 358524 h 901365"/>
                  <a:gd name="connsiteX5" fmla="*/ 1167048 w 1167048"/>
                  <a:gd name="connsiteY5" fmla="*/ 901365 h 901365"/>
                  <a:gd name="connsiteX6" fmla="*/ 1164229 w 1167048"/>
                  <a:gd name="connsiteY6" fmla="*/ 901365 h 901365"/>
                  <a:gd name="connsiteX7" fmla="*/ 0 w 1167048"/>
                  <a:gd name="connsiteY7" fmla="*/ 424633 h 901365"/>
                  <a:gd name="connsiteX8" fmla="*/ 378318 w 1167048"/>
                  <a:gd name="connsiteY8" fmla="*/ 45138 h 90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7048" h="901365">
                    <a:moveTo>
                      <a:pt x="423316" y="0"/>
                    </a:moveTo>
                    <a:lnTo>
                      <a:pt x="577919" y="127559"/>
                    </a:lnTo>
                    <a:cubicBezTo>
                      <a:pt x="745749" y="240943"/>
                      <a:pt x="948071" y="307149"/>
                      <a:pt x="1165856" y="307149"/>
                    </a:cubicBezTo>
                    <a:lnTo>
                      <a:pt x="1166030" y="307140"/>
                    </a:lnTo>
                    <a:lnTo>
                      <a:pt x="1166118" y="358524"/>
                    </a:lnTo>
                    <a:cubicBezTo>
                      <a:pt x="1166388" y="515916"/>
                      <a:pt x="1166696" y="695792"/>
                      <a:pt x="1167048" y="901365"/>
                    </a:cubicBezTo>
                    <a:cubicBezTo>
                      <a:pt x="1164229" y="901365"/>
                      <a:pt x="1164229" y="901365"/>
                      <a:pt x="1164229" y="901365"/>
                    </a:cubicBezTo>
                    <a:cubicBezTo>
                      <a:pt x="707558" y="901365"/>
                      <a:pt x="295991" y="720828"/>
                      <a:pt x="0" y="424633"/>
                    </a:cubicBezTo>
                    <a:cubicBezTo>
                      <a:pt x="0" y="424633"/>
                      <a:pt x="0" y="424633"/>
                      <a:pt x="378318" y="45138"/>
                    </a:cubicBezTo>
                    <a:close/>
                  </a:path>
                </a:pathLst>
              </a:custGeom>
              <a:solidFill>
                <a:srgbClr val="095B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98">
                <a:extLst>
                  <a:ext uri="{FF2B5EF4-FFF2-40B4-BE49-F238E27FC236}">
                    <a16:creationId xmlns:a16="http://schemas.microsoft.com/office/drawing/2014/main" id="{2251F3B3-21A8-45A8-8098-F273E41F6113}"/>
                  </a:ext>
                </a:extLst>
              </p:cNvPr>
              <p:cNvSpPr>
                <a:spLocks/>
              </p:cNvSpPr>
              <p:nvPr/>
            </p:nvSpPr>
            <p:spPr bwMode="auto">
              <a:xfrm>
                <a:off x="3052678" y="3095326"/>
                <a:ext cx="832712" cy="1075075"/>
              </a:xfrm>
              <a:custGeom>
                <a:avLst/>
                <a:gdLst>
                  <a:gd name="connsiteX0" fmla="*/ 0 w 902105"/>
                  <a:gd name="connsiteY0" fmla="*/ 0 h 1164665"/>
                  <a:gd name="connsiteX1" fmla="*/ 534410 w 902105"/>
                  <a:gd name="connsiteY1" fmla="*/ 0 h 1164665"/>
                  <a:gd name="connsiteX2" fmla="*/ 594275 w 902105"/>
                  <a:gd name="connsiteY2" fmla="*/ 0 h 1164665"/>
                  <a:gd name="connsiteX3" fmla="*/ 599644 w 902105"/>
                  <a:gd name="connsiteY3" fmla="*/ 106324 h 1164665"/>
                  <a:gd name="connsiteX4" fmla="*/ 773805 w 902105"/>
                  <a:gd name="connsiteY4" fmla="*/ 586746 h 1164665"/>
                  <a:gd name="connsiteX5" fmla="*/ 902105 w 902105"/>
                  <a:gd name="connsiteY5" fmla="*/ 742246 h 1164665"/>
                  <a:gd name="connsiteX6" fmla="*/ 864105 w 902105"/>
                  <a:gd name="connsiteY6" fmla="*/ 780235 h 1164665"/>
                  <a:gd name="connsiteX7" fmla="*/ 479553 w 902105"/>
                  <a:gd name="connsiteY7" fmla="*/ 1164665 h 1164665"/>
                  <a:gd name="connsiteX8" fmla="*/ 0 w 902105"/>
                  <a:gd name="connsiteY8" fmla="*/ 0 h 116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105" h="1164665">
                    <a:moveTo>
                      <a:pt x="0" y="0"/>
                    </a:moveTo>
                    <a:cubicBezTo>
                      <a:pt x="0" y="0"/>
                      <a:pt x="0" y="0"/>
                      <a:pt x="534410" y="0"/>
                    </a:cubicBezTo>
                    <a:lnTo>
                      <a:pt x="594275" y="0"/>
                    </a:lnTo>
                    <a:lnTo>
                      <a:pt x="599644" y="106324"/>
                    </a:lnTo>
                    <a:cubicBezTo>
                      <a:pt x="617594" y="283076"/>
                      <a:pt x="679319" y="446887"/>
                      <a:pt x="773805" y="586746"/>
                    </a:cubicBezTo>
                    <a:lnTo>
                      <a:pt x="902105" y="742246"/>
                    </a:lnTo>
                    <a:lnTo>
                      <a:pt x="864105" y="780235"/>
                    </a:lnTo>
                    <a:cubicBezTo>
                      <a:pt x="752608" y="891697"/>
                      <a:pt x="625182" y="1019082"/>
                      <a:pt x="479553" y="1164665"/>
                    </a:cubicBezTo>
                    <a:cubicBezTo>
                      <a:pt x="180538" y="868564"/>
                      <a:pt x="0" y="456842"/>
                      <a:pt x="0" y="0"/>
                    </a:cubicBezTo>
                    <a:close/>
                  </a:path>
                </a:pathLst>
              </a:custGeom>
              <a:solidFill>
                <a:srgbClr val="377A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02">
                <a:extLst>
                  <a:ext uri="{FF2B5EF4-FFF2-40B4-BE49-F238E27FC236}">
                    <a16:creationId xmlns:a16="http://schemas.microsoft.com/office/drawing/2014/main" id="{1E0A9F2C-A6AD-4DF3-89F5-AF59E94009C7}"/>
                  </a:ext>
                </a:extLst>
              </p:cNvPr>
              <p:cNvSpPr>
                <a:spLocks/>
              </p:cNvSpPr>
              <p:nvPr/>
            </p:nvSpPr>
            <p:spPr bwMode="auto">
              <a:xfrm>
                <a:off x="3052678" y="2020250"/>
                <a:ext cx="830968" cy="1075075"/>
              </a:xfrm>
              <a:custGeom>
                <a:avLst/>
                <a:gdLst>
                  <a:gd name="connsiteX0" fmla="*/ 476732 w 900215"/>
                  <a:gd name="connsiteY0" fmla="*/ 0 h 1164665"/>
                  <a:gd name="connsiteX1" fmla="*/ 856227 w 900215"/>
                  <a:gd name="connsiteY1" fmla="*/ 378459 h 1164665"/>
                  <a:gd name="connsiteX2" fmla="*/ 900215 w 900215"/>
                  <a:gd name="connsiteY2" fmla="*/ 422327 h 1164665"/>
                  <a:gd name="connsiteX3" fmla="*/ 773805 w 900215"/>
                  <a:gd name="connsiteY3" fmla="*/ 575537 h 1164665"/>
                  <a:gd name="connsiteX4" fmla="*/ 594215 w 900215"/>
                  <a:gd name="connsiteY4" fmla="*/ 1163474 h 1164665"/>
                  <a:gd name="connsiteX5" fmla="*/ 594275 w 900215"/>
                  <a:gd name="connsiteY5" fmla="*/ 1164665 h 1164665"/>
                  <a:gd name="connsiteX6" fmla="*/ 542842 w 900215"/>
                  <a:gd name="connsiteY6" fmla="*/ 1164665 h 1164665"/>
                  <a:gd name="connsiteX7" fmla="*/ 0 w 900215"/>
                  <a:gd name="connsiteY7" fmla="*/ 1164665 h 1164665"/>
                  <a:gd name="connsiteX8" fmla="*/ 476732 w 900215"/>
                  <a:gd name="connsiteY8" fmla="*/ 0 h 116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215" h="1164665">
                    <a:moveTo>
                      <a:pt x="476732" y="0"/>
                    </a:moveTo>
                    <a:cubicBezTo>
                      <a:pt x="476732" y="0"/>
                      <a:pt x="476732" y="0"/>
                      <a:pt x="856227" y="378459"/>
                    </a:cubicBezTo>
                    <a:lnTo>
                      <a:pt x="900215" y="422327"/>
                    </a:lnTo>
                    <a:lnTo>
                      <a:pt x="773805" y="575537"/>
                    </a:lnTo>
                    <a:cubicBezTo>
                      <a:pt x="660421" y="743367"/>
                      <a:pt x="594215" y="945689"/>
                      <a:pt x="594215" y="1163474"/>
                    </a:cubicBezTo>
                    <a:lnTo>
                      <a:pt x="594275" y="1164665"/>
                    </a:lnTo>
                    <a:lnTo>
                      <a:pt x="542842" y="1164665"/>
                    </a:lnTo>
                    <a:cubicBezTo>
                      <a:pt x="385450" y="1164665"/>
                      <a:pt x="205573" y="1164665"/>
                      <a:pt x="0" y="1164665"/>
                    </a:cubicBezTo>
                    <a:cubicBezTo>
                      <a:pt x="0" y="707823"/>
                      <a:pt x="180538" y="296101"/>
                      <a:pt x="476732" y="0"/>
                    </a:cubicBezTo>
                    <a:close/>
                  </a:path>
                </a:pathLst>
              </a:custGeom>
              <a:solidFill>
                <a:srgbClr val="6598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04">
                <a:extLst>
                  <a:ext uri="{FF2B5EF4-FFF2-40B4-BE49-F238E27FC236}">
                    <a16:creationId xmlns:a16="http://schemas.microsoft.com/office/drawing/2014/main" id="{424E6627-3F26-4BA2-80F2-25164705537C}"/>
                  </a:ext>
                </a:extLst>
              </p:cNvPr>
              <p:cNvSpPr>
                <a:spLocks/>
              </p:cNvSpPr>
              <p:nvPr/>
            </p:nvSpPr>
            <p:spPr bwMode="auto">
              <a:xfrm>
                <a:off x="5258990" y="2020250"/>
                <a:ext cx="832043" cy="1073412"/>
              </a:xfrm>
              <a:custGeom>
                <a:avLst/>
                <a:gdLst>
                  <a:gd name="connsiteX0" fmla="*/ 421955 w 901380"/>
                  <a:gd name="connsiteY0" fmla="*/ 0 h 1162863"/>
                  <a:gd name="connsiteX1" fmla="*/ 901380 w 901380"/>
                  <a:gd name="connsiteY1" fmla="*/ 1161845 h 1162863"/>
                  <a:gd name="connsiteX2" fmla="*/ 366196 w 901380"/>
                  <a:gd name="connsiteY2" fmla="*/ 1162761 h 1162863"/>
                  <a:gd name="connsiteX3" fmla="*/ 307133 w 901380"/>
                  <a:gd name="connsiteY3" fmla="*/ 1162863 h 1162863"/>
                  <a:gd name="connsiteX4" fmla="*/ 301735 w 901380"/>
                  <a:gd name="connsiteY4" fmla="*/ 1055958 h 1162863"/>
                  <a:gd name="connsiteX5" fmla="*/ 127574 w 901380"/>
                  <a:gd name="connsiteY5" fmla="*/ 575537 h 1162863"/>
                  <a:gd name="connsiteX6" fmla="*/ 0 w 901380"/>
                  <a:gd name="connsiteY6" fmla="*/ 420915 h 1162863"/>
                  <a:gd name="connsiteX7" fmla="*/ 36575 w 901380"/>
                  <a:gd name="connsiteY7" fmla="*/ 384431 h 1162863"/>
                  <a:gd name="connsiteX8" fmla="*/ 421955 w 901380"/>
                  <a:gd name="connsiteY8" fmla="*/ 0 h 116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80" h="1162863">
                    <a:moveTo>
                      <a:pt x="421955" y="0"/>
                    </a:moveTo>
                    <a:cubicBezTo>
                      <a:pt x="718071" y="296101"/>
                      <a:pt x="901380" y="707823"/>
                      <a:pt x="901380" y="1161845"/>
                    </a:cubicBezTo>
                    <a:cubicBezTo>
                      <a:pt x="901380" y="1161845"/>
                      <a:pt x="901380" y="1161845"/>
                      <a:pt x="366196" y="1162761"/>
                    </a:cubicBezTo>
                    <a:lnTo>
                      <a:pt x="307133" y="1162863"/>
                    </a:lnTo>
                    <a:lnTo>
                      <a:pt x="301735" y="1055958"/>
                    </a:lnTo>
                    <a:cubicBezTo>
                      <a:pt x="283785" y="879206"/>
                      <a:pt x="222061" y="715395"/>
                      <a:pt x="127574" y="575537"/>
                    </a:cubicBezTo>
                    <a:lnTo>
                      <a:pt x="0" y="420915"/>
                    </a:lnTo>
                    <a:lnTo>
                      <a:pt x="36575" y="384431"/>
                    </a:lnTo>
                    <a:cubicBezTo>
                      <a:pt x="148312" y="272969"/>
                      <a:pt x="276012" y="145583"/>
                      <a:pt x="421955" y="0"/>
                    </a:cubicBezTo>
                    <a:close/>
                  </a:path>
                </a:pathLst>
              </a:custGeom>
              <a:solidFill>
                <a:srgbClr val="002B8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A645E758-4D7C-488B-9664-CC3CA59C80B4}"/>
                  </a:ext>
                </a:extLst>
              </p:cNvPr>
              <p:cNvSpPr/>
              <p:nvPr/>
            </p:nvSpPr>
            <p:spPr bwMode="auto">
              <a:xfrm>
                <a:off x="4160520" y="2680988"/>
                <a:ext cx="822960" cy="822956"/>
              </a:xfrm>
              <a:prstGeom prst="ellipse">
                <a:avLst/>
              </a:prstGeom>
              <a:solidFill>
                <a:schemeClr val="bg1"/>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Chevron 33">
                <a:extLst>
                  <a:ext uri="{FF2B5EF4-FFF2-40B4-BE49-F238E27FC236}">
                    <a16:creationId xmlns:a16="http://schemas.microsoft.com/office/drawing/2014/main" id="{01AF6A82-406F-4FF0-974A-482DB1D39400}"/>
                  </a:ext>
                </a:extLst>
              </p:cNvPr>
              <p:cNvSpPr/>
              <p:nvPr/>
            </p:nvSpPr>
            <p:spPr bwMode="auto">
              <a:xfrm flipH="1">
                <a:off x="5658703" y="458012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Chevron 37">
                <a:extLst>
                  <a:ext uri="{FF2B5EF4-FFF2-40B4-BE49-F238E27FC236}">
                    <a16:creationId xmlns:a16="http://schemas.microsoft.com/office/drawing/2014/main" id="{2BB5D926-2560-4866-913F-ACA8AC7BBF59}"/>
                  </a:ext>
                </a:extLst>
              </p:cNvPr>
              <p:cNvSpPr/>
              <p:nvPr/>
            </p:nvSpPr>
            <p:spPr bwMode="auto">
              <a:xfrm>
                <a:off x="3341769" y="4549005"/>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Chevron 41">
                <a:extLst>
                  <a:ext uri="{FF2B5EF4-FFF2-40B4-BE49-F238E27FC236}">
                    <a16:creationId xmlns:a16="http://schemas.microsoft.com/office/drawing/2014/main" id="{773C041C-09C2-4899-9A41-962515F62386}"/>
                  </a:ext>
                </a:extLst>
              </p:cNvPr>
              <p:cNvSpPr/>
              <p:nvPr/>
            </p:nvSpPr>
            <p:spPr bwMode="auto">
              <a:xfrm flipH="1">
                <a:off x="5522831" y="139187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Chevron 45">
                <a:extLst>
                  <a:ext uri="{FF2B5EF4-FFF2-40B4-BE49-F238E27FC236}">
                    <a16:creationId xmlns:a16="http://schemas.microsoft.com/office/drawing/2014/main" id="{3D27B4D7-61EC-4AD1-965E-B71A8D9D82FD}"/>
                  </a:ext>
                </a:extLst>
              </p:cNvPr>
              <p:cNvSpPr/>
              <p:nvPr/>
            </p:nvSpPr>
            <p:spPr bwMode="auto">
              <a:xfrm>
                <a:off x="3414122" y="143925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 name="Chevron 49">
                <a:extLst>
                  <a:ext uri="{FF2B5EF4-FFF2-40B4-BE49-F238E27FC236}">
                    <a16:creationId xmlns:a16="http://schemas.microsoft.com/office/drawing/2014/main" id="{7A6BB1AF-87FE-4A47-9483-916DD1243083}"/>
                  </a:ext>
                </a:extLst>
              </p:cNvPr>
              <p:cNvSpPr/>
              <p:nvPr/>
            </p:nvSpPr>
            <p:spPr bwMode="auto">
              <a:xfrm flipH="1">
                <a:off x="6441339" y="3377796"/>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 name="Chevron 53">
                <a:extLst>
                  <a:ext uri="{FF2B5EF4-FFF2-40B4-BE49-F238E27FC236}">
                    <a16:creationId xmlns:a16="http://schemas.microsoft.com/office/drawing/2014/main" id="{1E409033-DF1E-47BA-9C7A-BD5BE4648513}"/>
                  </a:ext>
                </a:extLst>
              </p:cNvPr>
              <p:cNvSpPr/>
              <p:nvPr/>
            </p:nvSpPr>
            <p:spPr bwMode="auto">
              <a:xfrm flipH="1">
                <a:off x="6418052" y="2242148"/>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Chevron 57">
                <a:extLst>
                  <a:ext uri="{FF2B5EF4-FFF2-40B4-BE49-F238E27FC236}">
                    <a16:creationId xmlns:a16="http://schemas.microsoft.com/office/drawing/2014/main" id="{858061F0-1218-44CC-9B54-0EABF0FC2C73}"/>
                  </a:ext>
                </a:extLst>
              </p:cNvPr>
              <p:cNvSpPr/>
              <p:nvPr/>
            </p:nvSpPr>
            <p:spPr bwMode="auto">
              <a:xfrm>
                <a:off x="2637936" y="3539688"/>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Chevron 62">
                <a:extLst>
                  <a:ext uri="{FF2B5EF4-FFF2-40B4-BE49-F238E27FC236}">
                    <a16:creationId xmlns:a16="http://schemas.microsoft.com/office/drawing/2014/main" id="{73342556-16BA-4AE3-BE2D-A0536CDF94A9}"/>
                  </a:ext>
                </a:extLst>
              </p:cNvPr>
              <p:cNvSpPr/>
              <p:nvPr/>
            </p:nvSpPr>
            <p:spPr bwMode="auto">
              <a:xfrm>
                <a:off x="2630497" y="244644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FFEC6890-C4DE-4EDE-9AF1-F6A370B17EE2}"/>
                  </a:ext>
                </a:extLst>
              </p:cNvPr>
              <p:cNvSpPr txBox="1"/>
              <p:nvPr/>
            </p:nvSpPr>
            <p:spPr>
              <a:xfrm>
                <a:off x="4136889" y="2344813"/>
                <a:ext cx="359394"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F7FFF"/>
                    </a:solidFill>
                    <a:effectLst/>
                    <a:uLnTx/>
                    <a:uFillTx/>
                    <a:latin typeface="Calibri" panose="020F0502020204030204"/>
                    <a:ea typeface="+mn-ea"/>
                    <a:cs typeface="+mn-cs"/>
                  </a:rPr>
                  <a:t>08</a:t>
                </a:r>
              </a:p>
            </p:txBody>
          </p:sp>
          <p:sp>
            <p:nvSpPr>
              <p:cNvPr id="37" name="TextBox 36">
                <a:extLst>
                  <a:ext uri="{FF2B5EF4-FFF2-40B4-BE49-F238E27FC236}">
                    <a16:creationId xmlns:a16="http://schemas.microsoft.com/office/drawing/2014/main" id="{AFDDB0CA-1A30-4479-9516-493DBD5F27AD}"/>
                  </a:ext>
                </a:extLst>
              </p:cNvPr>
              <p:cNvSpPr txBox="1"/>
              <p:nvPr/>
            </p:nvSpPr>
            <p:spPr>
              <a:xfrm>
                <a:off x="4652358" y="2344813"/>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01</a:t>
                </a:r>
              </a:p>
            </p:txBody>
          </p:sp>
          <p:sp>
            <p:nvSpPr>
              <p:cNvPr id="38" name="TextBox 37">
                <a:extLst>
                  <a:ext uri="{FF2B5EF4-FFF2-40B4-BE49-F238E27FC236}">
                    <a16:creationId xmlns:a16="http://schemas.microsoft.com/office/drawing/2014/main" id="{747232A8-0A90-4C45-A4E5-D6BCC0AE7A20}"/>
                  </a:ext>
                </a:extLst>
              </p:cNvPr>
              <p:cNvSpPr txBox="1"/>
              <p:nvPr/>
            </p:nvSpPr>
            <p:spPr>
              <a:xfrm>
                <a:off x="4141818" y="3656103"/>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05</a:t>
                </a:r>
              </a:p>
            </p:txBody>
          </p:sp>
          <p:sp>
            <p:nvSpPr>
              <p:cNvPr id="39" name="TextBox 38">
                <a:extLst>
                  <a:ext uri="{FF2B5EF4-FFF2-40B4-BE49-F238E27FC236}">
                    <a16:creationId xmlns:a16="http://schemas.microsoft.com/office/drawing/2014/main" id="{E1A3DF48-E4BF-456F-BE3E-1387BFA703A5}"/>
                  </a:ext>
                </a:extLst>
              </p:cNvPr>
              <p:cNvSpPr txBox="1"/>
              <p:nvPr/>
            </p:nvSpPr>
            <p:spPr>
              <a:xfrm>
                <a:off x="4652358" y="3656103"/>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04</a:t>
                </a:r>
              </a:p>
            </p:txBody>
          </p:sp>
          <p:sp>
            <p:nvSpPr>
              <p:cNvPr id="40" name="TextBox 39">
                <a:extLst>
                  <a:ext uri="{FF2B5EF4-FFF2-40B4-BE49-F238E27FC236}">
                    <a16:creationId xmlns:a16="http://schemas.microsoft.com/office/drawing/2014/main" id="{A2024677-8BD8-4B6E-B874-7FEED1D5B61B}"/>
                  </a:ext>
                </a:extLst>
              </p:cNvPr>
              <p:cNvSpPr txBox="1"/>
              <p:nvPr/>
            </p:nvSpPr>
            <p:spPr>
              <a:xfrm>
                <a:off x="5027038" y="2782130"/>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02</a:t>
                </a:r>
              </a:p>
            </p:txBody>
          </p:sp>
          <p:sp>
            <p:nvSpPr>
              <p:cNvPr id="41" name="TextBox 40">
                <a:extLst>
                  <a:ext uri="{FF2B5EF4-FFF2-40B4-BE49-F238E27FC236}">
                    <a16:creationId xmlns:a16="http://schemas.microsoft.com/office/drawing/2014/main" id="{DF151BFF-BEAA-4341-A6F2-541500F32E65}"/>
                  </a:ext>
                </a:extLst>
              </p:cNvPr>
              <p:cNvSpPr txBox="1"/>
              <p:nvPr/>
            </p:nvSpPr>
            <p:spPr>
              <a:xfrm>
                <a:off x="3767139" y="2782130"/>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07</a:t>
                </a:r>
              </a:p>
            </p:txBody>
          </p:sp>
          <p:sp>
            <p:nvSpPr>
              <p:cNvPr id="42" name="TextBox 41">
                <a:extLst>
                  <a:ext uri="{FF2B5EF4-FFF2-40B4-BE49-F238E27FC236}">
                    <a16:creationId xmlns:a16="http://schemas.microsoft.com/office/drawing/2014/main" id="{0D5FF2FB-1E0F-4C40-9D2D-DB6B0B8CBC4D}"/>
                  </a:ext>
                </a:extLst>
              </p:cNvPr>
              <p:cNvSpPr txBox="1"/>
              <p:nvPr/>
            </p:nvSpPr>
            <p:spPr>
              <a:xfrm>
                <a:off x="5027038" y="3268295"/>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03</a:t>
                </a:r>
              </a:p>
            </p:txBody>
          </p:sp>
          <p:sp>
            <p:nvSpPr>
              <p:cNvPr id="43" name="TextBox 42">
                <a:extLst>
                  <a:ext uri="{FF2B5EF4-FFF2-40B4-BE49-F238E27FC236}">
                    <a16:creationId xmlns:a16="http://schemas.microsoft.com/office/drawing/2014/main" id="{4D27AB7E-8E36-4E59-A6C7-786E8A875A23}"/>
                  </a:ext>
                </a:extLst>
              </p:cNvPr>
              <p:cNvSpPr txBox="1"/>
              <p:nvPr/>
            </p:nvSpPr>
            <p:spPr>
              <a:xfrm>
                <a:off x="3767139" y="3268295"/>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06</a:t>
                </a:r>
              </a:p>
            </p:txBody>
          </p:sp>
          <p:sp>
            <p:nvSpPr>
              <p:cNvPr id="44" name="Inhaltsplatzhalter 4">
                <a:extLst>
                  <a:ext uri="{FF2B5EF4-FFF2-40B4-BE49-F238E27FC236}">
                    <a16:creationId xmlns:a16="http://schemas.microsoft.com/office/drawing/2014/main" id="{DDF0696B-6CF7-49E7-83AA-1C617812B083}"/>
                  </a:ext>
                </a:extLst>
              </p:cNvPr>
              <p:cNvSpPr txBox="1">
                <a:spLocks/>
              </p:cNvSpPr>
              <p:nvPr/>
            </p:nvSpPr>
            <p:spPr>
              <a:xfrm>
                <a:off x="1505408" y="4436644"/>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يقسم المشاركين إلى .... مجموعة</a:t>
                </a:r>
              </a:p>
            </p:txBody>
          </p:sp>
          <p:sp>
            <p:nvSpPr>
              <p:cNvPr id="45" name="Inhaltsplatzhalter 4">
                <a:extLst>
                  <a:ext uri="{FF2B5EF4-FFF2-40B4-BE49-F238E27FC236}">
                    <a16:creationId xmlns:a16="http://schemas.microsoft.com/office/drawing/2014/main" id="{FAAC29DD-E5F6-44F6-9824-96B617A663EE}"/>
                  </a:ext>
                </a:extLst>
              </p:cNvPr>
              <p:cNvSpPr txBox="1">
                <a:spLocks/>
              </p:cNvSpPr>
              <p:nvPr/>
            </p:nvSpPr>
            <p:spPr>
              <a:xfrm>
                <a:off x="6457178" y="3278432"/>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064" rtl="1" eaLnBrk="1" fontAlgn="auto" latinLnBrk="0" hangingPunct="1">
                  <a:lnSpc>
                    <a:spcPct val="150000"/>
                  </a:lnSpc>
                  <a:spcBef>
                    <a:spcPts val="0"/>
                  </a:spcBef>
                  <a:spcAft>
                    <a:spcPts val="500"/>
                  </a:spcAft>
                  <a:buClr>
                    <a:srgbClr val="000000"/>
                  </a:buClr>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rPr>
                  <a:t>سجل اسمك في بطاقة التعارف</a:t>
                </a:r>
              </a:p>
            </p:txBody>
          </p:sp>
          <p:sp>
            <p:nvSpPr>
              <p:cNvPr id="46" name="Inhaltsplatzhalter 4">
                <a:extLst>
                  <a:ext uri="{FF2B5EF4-FFF2-40B4-BE49-F238E27FC236}">
                    <a16:creationId xmlns:a16="http://schemas.microsoft.com/office/drawing/2014/main" id="{98936D4B-AF32-4F89-984E-B834A6D7E11D}"/>
                  </a:ext>
                </a:extLst>
              </p:cNvPr>
              <p:cNvSpPr txBox="1">
                <a:spLocks/>
              </p:cNvSpPr>
              <p:nvPr/>
            </p:nvSpPr>
            <p:spPr>
              <a:xfrm>
                <a:off x="798294" y="3449915"/>
                <a:ext cx="1910870" cy="66140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سجل ملاحظاتك بالدورة في نهاية الصفحة</a:t>
                </a:r>
              </a:p>
            </p:txBody>
          </p:sp>
          <p:sp>
            <p:nvSpPr>
              <p:cNvPr id="47" name="Inhaltsplatzhalter 4">
                <a:extLst>
                  <a:ext uri="{FF2B5EF4-FFF2-40B4-BE49-F238E27FC236}">
                    <a16:creationId xmlns:a16="http://schemas.microsoft.com/office/drawing/2014/main" id="{DAD21D0C-B357-487D-9F1A-C1A11D9A0DFA}"/>
                  </a:ext>
                </a:extLst>
              </p:cNvPr>
              <p:cNvSpPr txBox="1">
                <a:spLocks/>
              </p:cNvSpPr>
              <p:nvPr/>
            </p:nvSpPr>
            <p:spPr>
              <a:xfrm>
                <a:off x="6056478" y="2194913"/>
                <a:ext cx="2294137" cy="23005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064" rtl="1" eaLnBrk="1" fontAlgn="auto" latinLnBrk="0" hangingPunct="1">
                  <a:lnSpc>
                    <a:spcPct val="100000"/>
                  </a:lnSpc>
                  <a:spcBef>
                    <a:spcPts val="0"/>
                  </a:spcBef>
                  <a:spcAft>
                    <a:spcPts val="500"/>
                  </a:spcAft>
                  <a:buClr>
                    <a:srgbClr val="000000"/>
                  </a:buClr>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rPr>
                  <a:t>3 أيام تدريبية </a:t>
                </a:r>
                <a:endParaRPr kumimoji="0" lang="en-US"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endParaRPr>
              </a:p>
            </p:txBody>
          </p:sp>
          <p:sp>
            <p:nvSpPr>
              <p:cNvPr id="48" name="Inhaltsplatzhalter 4">
                <a:extLst>
                  <a:ext uri="{FF2B5EF4-FFF2-40B4-BE49-F238E27FC236}">
                    <a16:creationId xmlns:a16="http://schemas.microsoft.com/office/drawing/2014/main" id="{53BB13AA-62DB-4126-9A68-0D67B533CEA7}"/>
                  </a:ext>
                </a:extLst>
              </p:cNvPr>
              <p:cNvSpPr txBox="1">
                <a:spLocks/>
              </p:cNvSpPr>
              <p:nvPr/>
            </p:nvSpPr>
            <p:spPr>
              <a:xfrm>
                <a:off x="648519" y="2341566"/>
                <a:ext cx="1910870" cy="66140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يقوم المدرب بشرح النقاط الحاكمة في نهاية المحاضرة</a:t>
                </a:r>
              </a:p>
            </p:txBody>
          </p:sp>
          <p:sp>
            <p:nvSpPr>
              <p:cNvPr id="49" name="Inhaltsplatzhalter 4">
                <a:extLst>
                  <a:ext uri="{FF2B5EF4-FFF2-40B4-BE49-F238E27FC236}">
                    <a16:creationId xmlns:a16="http://schemas.microsoft.com/office/drawing/2014/main" id="{3D2419AD-B665-4484-9241-EF281922BE71}"/>
                  </a:ext>
                </a:extLst>
              </p:cNvPr>
              <p:cNvSpPr txBox="1">
                <a:spLocks/>
              </p:cNvSpPr>
              <p:nvPr/>
            </p:nvSpPr>
            <p:spPr>
              <a:xfrm>
                <a:off x="5489488" y="1232031"/>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064" rtl="1" eaLnBrk="1" fontAlgn="auto" latinLnBrk="0" hangingPunct="1">
                  <a:lnSpc>
                    <a:spcPct val="150000"/>
                  </a:lnSpc>
                  <a:spcBef>
                    <a:spcPts val="0"/>
                  </a:spcBef>
                  <a:spcAft>
                    <a:spcPts val="500"/>
                  </a:spcAft>
                  <a:buClr>
                    <a:srgbClr val="000000"/>
                  </a:buClr>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rPr>
                  <a:t>15 ساعة تدريبية</a:t>
                </a:r>
              </a:p>
            </p:txBody>
          </p:sp>
          <p:sp>
            <p:nvSpPr>
              <p:cNvPr id="50" name="Inhaltsplatzhalter 4">
                <a:extLst>
                  <a:ext uri="{FF2B5EF4-FFF2-40B4-BE49-F238E27FC236}">
                    <a16:creationId xmlns:a16="http://schemas.microsoft.com/office/drawing/2014/main" id="{2C2E0154-DCAE-4DAD-836E-62BF43899374}"/>
                  </a:ext>
                </a:extLst>
              </p:cNvPr>
              <p:cNvSpPr txBox="1">
                <a:spLocks/>
              </p:cNvSpPr>
              <p:nvPr/>
            </p:nvSpPr>
            <p:spPr>
              <a:xfrm>
                <a:off x="1413654" y="1320113"/>
                <a:ext cx="1910870" cy="66140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شارك بجدية للتأكد من اكتسابك للمعارف والمهارات المرتبطة</a:t>
                </a:r>
              </a:p>
            </p:txBody>
          </p:sp>
          <p:sp>
            <p:nvSpPr>
              <p:cNvPr id="51" name="Inhaltsplatzhalter 4">
                <a:extLst>
                  <a:ext uri="{FF2B5EF4-FFF2-40B4-BE49-F238E27FC236}">
                    <a16:creationId xmlns:a16="http://schemas.microsoft.com/office/drawing/2014/main" id="{00E4D067-CEF9-45CB-8F85-D417A87327FF}"/>
                  </a:ext>
                </a:extLst>
              </p:cNvPr>
              <p:cNvSpPr txBox="1">
                <a:spLocks/>
              </p:cNvSpPr>
              <p:nvPr/>
            </p:nvSpPr>
            <p:spPr>
              <a:xfrm>
                <a:off x="5540871" y="4466934"/>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شرح مناقشات ورش عمل</a:t>
                </a:r>
              </a:p>
            </p:txBody>
          </p:sp>
          <p:sp>
            <p:nvSpPr>
              <p:cNvPr id="52" name="Title 2">
                <a:extLst>
                  <a:ext uri="{FF2B5EF4-FFF2-40B4-BE49-F238E27FC236}">
                    <a16:creationId xmlns:a16="http://schemas.microsoft.com/office/drawing/2014/main" id="{CA79F2C9-3B8D-4087-B741-5CE3BB1F1CB4}"/>
                  </a:ext>
                </a:extLst>
              </p:cNvPr>
              <p:cNvSpPr txBox="1">
                <a:spLocks/>
              </p:cNvSpPr>
              <p:nvPr/>
            </p:nvSpPr>
            <p:spPr>
              <a:xfrm>
                <a:off x="2317839" y="473579"/>
                <a:ext cx="4343400" cy="495383"/>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457189" rtl="1" eaLnBrk="1" fontAlgn="auto" latinLnBrk="0" hangingPunct="1">
                  <a:lnSpc>
                    <a:spcPct val="100000"/>
                  </a:lnSpc>
                  <a:spcBef>
                    <a:spcPts val="0"/>
                  </a:spcBef>
                  <a:spcAft>
                    <a:spcPts val="0"/>
                  </a:spcAft>
                  <a:buClr>
                    <a:srgbClr val="000000"/>
                  </a:buClr>
                  <a:buSzTx/>
                  <a:buFontTx/>
                  <a:buNone/>
                  <a:tabLst/>
                  <a:defRPr/>
                </a:pPr>
                <a:r>
                  <a:rPr kumimoji="0" lang="ar-EG" sz="3600" b="1" i="0" u="none" strike="noStrike" kern="1200" cap="none" spc="0" normalizeH="0" baseline="0" noProof="0" dirty="0">
                    <a:ln>
                      <a:noFill/>
                    </a:ln>
                    <a:solidFill>
                      <a:srgbClr val="FF0000"/>
                    </a:solidFill>
                    <a:effectLst/>
                    <a:uLnTx/>
                    <a:uFillTx/>
                    <a:latin typeface="Sakkal Majalla" panose="02000000000000000000" pitchFamily="2" charset="-78"/>
                    <a:ea typeface="+mj-ea"/>
                    <a:cs typeface="Sakkal Majalla" panose="02000000000000000000" pitchFamily="2" charset="-78"/>
                    <a:sym typeface="Arial"/>
                  </a:rPr>
                  <a:t>نظام </a:t>
                </a:r>
                <a:r>
                  <a:rPr kumimoji="0" lang="ar-EG" sz="3600" b="1" i="0" u="none" strike="noStrike" kern="1200" cap="none" spc="0" normalizeH="0" baseline="0" noProof="0" dirty="0">
                    <a:ln>
                      <a:noFill/>
                    </a:ln>
                    <a:solidFill>
                      <a:srgbClr val="002060"/>
                    </a:solidFill>
                    <a:effectLst/>
                    <a:uLnTx/>
                    <a:uFillTx/>
                    <a:latin typeface="Sakkal Majalla" panose="02000000000000000000" pitchFamily="2" charset="-78"/>
                    <a:ea typeface="+mj-ea"/>
                    <a:cs typeface="Sakkal Majalla" panose="02000000000000000000" pitchFamily="2" charset="-78"/>
                    <a:sym typeface="Arial"/>
                  </a:rPr>
                  <a:t>البرنامج</a:t>
                </a:r>
              </a:p>
            </p:txBody>
          </p:sp>
        </p:grpSp>
        <p:sp>
          <p:nvSpPr>
            <p:cNvPr id="55" name="TextBox 54"/>
            <p:cNvSpPr txBox="1"/>
            <p:nvPr/>
          </p:nvSpPr>
          <p:spPr>
            <a:xfrm rot="1001172">
              <a:off x="6538744" y="2203889"/>
              <a:ext cx="740664" cy="369332"/>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الوقت</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TextBox 55"/>
            <p:cNvSpPr txBox="1"/>
            <p:nvPr/>
          </p:nvSpPr>
          <p:spPr>
            <a:xfrm rot="4055154">
              <a:off x="7398027" y="2986349"/>
              <a:ext cx="729417"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الأيام</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TextBox 56"/>
            <p:cNvSpPr txBox="1"/>
            <p:nvPr/>
          </p:nvSpPr>
          <p:spPr>
            <a:xfrm rot="17097628">
              <a:off x="7164874" y="4378429"/>
              <a:ext cx="1233620" cy="369332"/>
            </a:xfrm>
            <a:prstGeom prst="rect">
              <a:avLst/>
            </a:prstGeom>
            <a:no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بطاقة الأسماء</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TextBox 57"/>
            <p:cNvSpPr txBox="1"/>
            <p:nvPr/>
          </p:nvSpPr>
          <p:spPr>
            <a:xfrm rot="20160296">
              <a:off x="6253530" y="5249038"/>
              <a:ext cx="1233620"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نظام الدورة</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9" name="TextBox 58"/>
            <p:cNvSpPr txBox="1"/>
            <p:nvPr/>
          </p:nvSpPr>
          <p:spPr>
            <a:xfrm rot="1592473">
              <a:off x="4950587" y="5255229"/>
              <a:ext cx="1233620"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المجموعات</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0" name="TextBox 59"/>
            <p:cNvSpPr txBox="1"/>
            <p:nvPr/>
          </p:nvSpPr>
          <p:spPr>
            <a:xfrm rot="4426712">
              <a:off x="4087662" y="4339760"/>
              <a:ext cx="1233620"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التسجيل</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1" name="TextBox 60"/>
            <p:cNvSpPr txBox="1"/>
            <p:nvPr/>
          </p:nvSpPr>
          <p:spPr>
            <a:xfrm rot="17219245">
              <a:off x="4111632" y="2964820"/>
              <a:ext cx="1233620" cy="646331"/>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التغذية الرجعية</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TextBox 61"/>
            <p:cNvSpPr txBox="1"/>
            <p:nvPr/>
          </p:nvSpPr>
          <p:spPr>
            <a:xfrm rot="20307067">
              <a:off x="5042632" y="2073645"/>
              <a:ext cx="1233620" cy="646331"/>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إرشادات للمتدريبين</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63" name="Picture 62">
            <a:extLst>
              <a:ext uri="{FF2B5EF4-FFF2-40B4-BE49-F238E27FC236}">
                <a16:creationId xmlns:a16="http://schemas.microsoft.com/office/drawing/2014/main" id="{C6BFDED0-755B-B3FD-183D-9F12407296E2}"/>
              </a:ext>
            </a:extLst>
          </p:cNvPr>
          <p:cNvPicPr>
            <a:picLocks noChangeAspect="1"/>
          </p:cNvPicPr>
          <p:nvPr/>
        </p:nvPicPr>
        <p:blipFill>
          <a:blip r:embed="rId4"/>
          <a:stretch>
            <a:fillRect/>
          </a:stretch>
        </p:blipFill>
        <p:spPr>
          <a:xfrm>
            <a:off x="-1" y="0"/>
            <a:ext cx="12190435" cy="533400"/>
          </a:xfrm>
          <a:prstGeom prst="rect">
            <a:avLst/>
          </a:prstGeom>
        </p:spPr>
      </p:pic>
    </p:spTree>
    <p:extLst>
      <p:ext uri="{BB962C8B-B14F-4D97-AF65-F5344CB8AC3E}">
        <p14:creationId xmlns:p14="http://schemas.microsoft.com/office/powerpoint/2010/main" val="357234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1500" fill="hold"/>
                                        <p:tgtEl>
                                          <p:spTgt spid="117"/>
                                        </p:tgtEl>
                                        <p:attrNameLst>
                                          <p:attrName>ppt_x</p:attrName>
                                        </p:attrNameLst>
                                      </p:cBhvr>
                                      <p:tavLst>
                                        <p:tav tm="0">
                                          <p:val>
                                            <p:strVal val="1+#ppt_w/2"/>
                                          </p:val>
                                        </p:tav>
                                        <p:tav tm="100000">
                                          <p:val>
                                            <p:strVal val="#ppt_x"/>
                                          </p:val>
                                        </p:tav>
                                      </p:tavLst>
                                    </p:anim>
                                    <p:anim calcmode="lin" valueType="num">
                                      <p:cBhvr additive="base">
                                        <p:cTn id="8" dur="1500" fill="hold"/>
                                        <p:tgtEl>
                                          <p:spTgt spid="1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937760" y="1599825"/>
            <a:ext cx="6730450" cy="4495205"/>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مخطط المسارات الوظيفية</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Swimlane</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مخطط المسارات الوظيفية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مخطط المسارات الوظيفية هو نوع من خرائط العمليات يوضح ليس فقط تسلسل الأنشطة، وإنما الجهة أو الشخص المسؤول عن تنفيذ كل نشاط</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ويتم تقسيم المخطط إلى مسارات، بحيث يمثل كل مسار إدارة أو وظيفة أو طرفًا مشاركًا في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وتظهر أهمية هذا الأسلوب عندما تكون العملية عابرة لعدة إدارات، لأن أحد أهم أسباب التأخير قد يكون انتقال العمل بين الإدارات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4541263-2698-4AD3-9E3A-0832955BE35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1521" y="3014670"/>
            <a:ext cx="3696788" cy="1848393"/>
          </a:xfrm>
          <a:prstGeom prst="rect">
            <a:avLst/>
          </a:prstGeom>
          <a:ln>
            <a:noFill/>
          </a:ln>
          <a:effectLst>
            <a:softEdge rad="112500"/>
          </a:effectLst>
        </p:spPr>
      </p:pic>
    </p:spTree>
    <p:extLst>
      <p:ext uri="{BB962C8B-B14F-4D97-AF65-F5344CB8AC3E}">
        <p14:creationId xmlns:p14="http://schemas.microsoft.com/office/powerpoint/2010/main" val="996486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6BA74-4E46-0B8C-348D-3BF38494FD9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CDBBAB1-0FD1-7253-5894-2B134D529C2F}"/>
              </a:ext>
            </a:extLst>
          </p:cNvPr>
          <p:cNvSpPr txBox="1"/>
          <p:nvPr/>
        </p:nvSpPr>
        <p:spPr>
          <a:xfrm>
            <a:off x="5077097" y="1895397"/>
            <a:ext cx="6484431" cy="2452979"/>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أهمية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Swimlane</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يساعد المخطط على الإجابة عن سؤال أساسي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يفعل ماذا؟</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فعندما يتم وضع كل نشاط في المسار الخاص بالجهة المسؤولة عنه، يمكن بسهولة اكتشاف نقاط التسليم بين الإدارات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CE449254-D542-1660-4A2A-956190E9224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42637" y="2784286"/>
            <a:ext cx="3298734" cy="2199156"/>
          </a:xfrm>
          <a:prstGeom prst="rect">
            <a:avLst/>
          </a:prstGeom>
          <a:ln>
            <a:noFill/>
          </a:ln>
          <a:effectLst>
            <a:softEdge rad="112500"/>
          </a:effectLst>
        </p:spPr>
      </p:pic>
    </p:spTree>
    <p:extLst>
      <p:ext uri="{BB962C8B-B14F-4D97-AF65-F5344CB8AC3E}">
        <p14:creationId xmlns:p14="http://schemas.microsoft.com/office/powerpoint/2010/main" val="31327343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BF60B11-4EC8-FDFF-4E5C-EA1B5781F90B}"/>
              </a:ext>
            </a:extLst>
          </p:cNvPr>
          <p:cNvPicPr>
            <a:picLocks noChangeAspect="1"/>
          </p:cNvPicPr>
          <p:nvPr/>
        </p:nvPicPr>
        <p:blipFill>
          <a:blip r:embed="rId3"/>
          <a:stretch>
            <a:fillRect/>
          </a:stretch>
        </p:blipFill>
        <p:spPr>
          <a:xfrm>
            <a:off x="1103086" y="967040"/>
            <a:ext cx="10819053" cy="5738560"/>
          </a:xfrm>
          <a:prstGeom prst="rect">
            <a:avLst/>
          </a:prstGeom>
        </p:spPr>
      </p:pic>
    </p:spTree>
    <p:extLst>
      <p:ext uri="{BB962C8B-B14F-4D97-AF65-F5344CB8AC3E}">
        <p14:creationId xmlns:p14="http://schemas.microsoft.com/office/powerpoint/2010/main" val="17048602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696788" y="1448990"/>
            <a:ext cx="8018038" cy="4755148"/>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تطبيق نموذج</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SIPOC </a:t>
            </a: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في توصيف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SIPOC</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يُعد نموذج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SIPOC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الأدوات البسيطة والفعالة لتكوين صورة شاملة عن العملية على مستوى عالٍ. ويتكون الاسم من خمسة عناصر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Supplier – Input – Process – Output – Customer</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الموردون – المدخلات – العملية – المخرجات – العملاء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ويستخدم النموذج في بداية تحليل العملية لتحديد الأطراف والمدخلات والمخرجات والمستفيدين قبل الدخول في التفاصيل الدقيقة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6DB509A0-5B45-4271-B069-37FBC1E7DC2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65760" y="3199547"/>
            <a:ext cx="2978331" cy="19855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932982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6688182" y="1088322"/>
            <a:ext cx="4803643" cy="5072158"/>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إعداد بطاقات الإجراءات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عناصر بطاقة الإجراء</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أن تتضمن بطاقة الإجراء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اسم الإجراء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رمز الإجراء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الهدف</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نطاق التطبيق</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المدخلات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المخرجات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المسؤوليات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3BD3165D-636D-4480-992B-DD2923EE666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24195" y="2522809"/>
            <a:ext cx="3540035" cy="2294847"/>
          </a:xfrm>
          <a:prstGeom prst="rect">
            <a:avLst/>
          </a:prstGeom>
          <a:ln>
            <a:noFill/>
          </a:ln>
          <a:effectLst>
            <a:softEdge rad="112500"/>
          </a:effectLst>
        </p:spPr>
      </p:pic>
      <p:sp>
        <p:nvSpPr>
          <p:cNvPr id="5" name="TextBox 4">
            <a:extLst>
              <a:ext uri="{FF2B5EF4-FFF2-40B4-BE49-F238E27FC236}">
                <a16:creationId xmlns:a16="http://schemas.microsoft.com/office/drawing/2014/main" id="{622A4847-8639-452A-A3F4-4484C31F5384}"/>
              </a:ext>
            </a:extLst>
          </p:cNvPr>
          <p:cNvSpPr txBox="1"/>
          <p:nvPr/>
        </p:nvSpPr>
        <p:spPr>
          <a:xfrm>
            <a:off x="2240279" y="3128955"/>
            <a:ext cx="6100354" cy="2640723"/>
          </a:xfrm>
          <a:prstGeom prst="rect">
            <a:avLst/>
          </a:prstGeom>
          <a:noFill/>
        </p:spPr>
        <p:txBody>
          <a:bodyPr wrap="square">
            <a:spAutoFit/>
          </a:bodyPr>
          <a:lstStyle/>
          <a:p>
            <a:pPr marL="342900" marR="0" lvl="0" indent="-342900" algn="justLow"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خطوات التنفيذ</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النماذج المستخدمة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الأنظمة ذات العلاقة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مؤشرات الأداء</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الوثائق المرجعية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defTabSz="914400" rtl="1" eaLnBrk="1" fontAlgn="auto" latinLnBrk="0" hangingPunct="1">
              <a:lnSpc>
                <a:spcPct val="115000"/>
              </a:lnSpc>
              <a:spcBef>
                <a:spcPts val="0"/>
              </a:spcBef>
              <a:spcAft>
                <a:spcPts val="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تاريخ الإصدار والمراجعة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332850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5342709" y="1052876"/>
            <a:ext cx="6142622" cy="5713359"/>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إعداد مصفوفة المسؤوليات</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RACI</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RACI</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مصفوفة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RACI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هي أداة تساعد على تحديد أدوار ومسؤوليات الأطراف المشاركة في العملية، وتستخدم بصورة خاصة عندما يكون هناك أكثر من شخص أو إدارة تشارك في تنفيذ الأنشطة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ويرمز كل حرف إلى دور محدد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R – Responsible: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المسؤول عن التنفيذ</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 – Accountable: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صاحب المساءلة أو الاعتماد النهائي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C – Consulted: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الطرف الذي تتم استشارته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I – Informed: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الطرف الذي يتم إبلاغه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C14D8C5D-EB58-49D9-9107-80ED0CFECB6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94072" y="2667803"/>
            <a:ext cx="3318249" cy="2483503"/>
          </a:xfrm>
          <a:prstGeom prst="rect">
            <a:avLst/>
          </a:prstGeom>
          <a:ln>
            <a:noFill/>
          </a:ln>
          <a:effectLst>
            <a:softEdge rad="112500"/>
          </a:effectLst>
        </p:spPr>
      </p:pic>
    </p:spTree>
    <p:extLst>
      <p:ext uri="{BB962C8B-B14F-4D97-AF65-F5344CB8AC3E}">
        <p14:creationId xmlns:p14="http://schemas.microsoft.com/office/powerpoint/2010/main" val="16592878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958044" y="1155460"/>
            <a:ext cx="7898676" cy="5277342"/>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الربط بين</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SIPOC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و</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As-Is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و</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Flowchart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و</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Swimlane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و</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RACI</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تزداد قيمة هذه الأدوات عندما يتم استخدامها بصورة مترابطة بدلًا من التعامل مع كل أداة بشكل منفصل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استخدام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SIPOC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في البداية للحصول على صورة عالية المستوى للعملية وتحديد الموردين والمدخلات والمخرجات والعملاء. ثم يتم الانتقال إلى جمع البيانات التفصيلية وإعداد خريطة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As-Is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التي توضح الوضع الحالي الفعلي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ذلك يمكن استخدام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Flowchart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لعرض تسلسل الأنشطة ونقاط القرار، بينما يستخدم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Swimlane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عندما تكون هناك حاجة إلى توضيح الجهة المسؤولة عن كل نشاط ونقاط انتقال العمل بين الإدارات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أما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RACI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فتستخدم لتحديد المسؤوليات بصورة أكثر وضوحًا، بينما تساعد بطاقة الإجراء على توثيق التفاصيل التشغيلية التي يحتاجها الموظفون لتنفيذ العمل بطريقة موحدة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64716F01-B1FF-4C03-8FD6-C8BC85C0892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6537" y="2682021"/>
            <a:ext cx="2982685" cy="22242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61906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lang="ar-EG" sz="4000" b="1" dirty="0">
                <a:solidFill>
                  <a:prstClr val="black"/>
                </a:solidFill>
                <a:latin typeface="Adobe Arabic" panose="02040503050201020203" pitchFamily="18" charset="-78"/>
                <a:ea typeface="GE Dinar Two Medium" panose="020A0503020102020204" pitchFamily="18" charset="-78"/>
                <a:cs typeface="Adobe Arabic" panose="02040503050201020203" pitchFamily="18" charset="-78"/>
              </a:rPr>
              <a:t>الثاني</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83960" y="1821453"/>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3210744" y="1722754"/>
            <a:ext cx="6895715" cy="743473"/>
          </a:xfrm>
          <a:prstGeom prst="rect">
            <a:avLst/>
          </a:prstGeom>
          <a:noFill/>
        </p:spPr>
        <p:txBody>
          <a:bodyPr wrap="square" rtlCol="0">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القوائم المالية الأساسية للمشروع</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1488893" y="3525997"/>
            <a:ext cx="10020546" cy="1444306"/>
            <a:chOff x="1279888" y="3318149"/>
            <a:chExt cx="10020546" cy="1444306"/>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690834" y="342900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FD4B45E-8A5D-710E-AF87-DE61AC3D65C8}"/>
                </a:ext>
              </a:extLst>
            </p:cNvPr>
            <p:cNvSpPr txBox="1"/>
            <p:nvPr/>
          </p:nvSpPr>
          <p:spPr>
            <a:xfrm>
              <a:off x="1279888" y="3318149"/>
              <a:ext cx="9168343" cy="1444306"/>
            </a:xfrm>
            <a:prstGeom prst="rect">
              <a:avLst/>
            </a:prstGeom>
            <a:noFill/>
          </p:spPr>
          <p:txBody>
            <a:bodyPr wrap="square" rtlCol="0">
              <a:spAutoFit/>
            </a:bodyPr>
            <a:lstStyle/>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kumimoji="0" lang="ar-SY"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قائمة الدخل الأرباح والخسائر مكوناتها وكيفية إعدادها وقراءتها.</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kumimoji="0" lang="ar-SY"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قائمة المركز المالي الميزانية العمومية الأصول والخصوم وحقوق الملكية.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kumimoji="0" lang="ar-SY"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قائمة التدفقات النقدية التدفقات التشغيلية والاستثمارية والتمويلية.</a:t>
              </a:r>
            </a:p>
          </p:txBody>
        </p:sp>
      </p:grpSp>
    </p:spTree>
    <p:extLst>
      <p:ext uri="{BB962C8B-B14F-4D97-AF65-F5344CB8AC3E}">
        <p14:creationId xmlns:p14="http://schemas.microsoft.com/office/powerpoint/2010/main" val="6812888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41E23B-A3F7-D405-5C60-549053FDCF9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EFBC89E-A4D0-EF2B-CCA2-DFFCB707ADD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48</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557D8519-C71C-AF1F-2559-2285C45BEB9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AB98C7B-8D47-A723-169C-4930EDE01AE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EDD59D45-06CD-083A-741F-30E4F5B9BF4C}"/>
              </a:ext>
            </a:extLst>
          </p:cNvPr>
          <p:cNvSpPr txBox="1"/>
          <p:nvPr/>
        </p:nvSpPr>
        <p:spPr>
          <a:xfrm>
            <a:off x="3927568" y="1191921"/>
            <a:ext cx="7477851" cy="5406608"/>
          </a:xfrm>
          <a:prstGeom prst="rect">
            <a:avLst/>
          </a:prstGeom>
          <a:noFill/>
        </p:spPr>
        <p:txBody>
          <a:bodyPr wrap="square">
            <a:spAutoFit/>
          </a:bodyPr>
          <a:lstStyle/>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تحليل زمن الدورة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Cycle Time</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زمن الدورة هو الزمن الذي تستغرقه العملية أو النشاط لإكمال العمل من نقطة محددة إلى نقطة أخرى. ويعد هذا المؤشر من أهم المؤشرات المستخدمة في تحليل العمليات، لأنه يكشف مدى سرعة تدفق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الزمن الفعلي مقابل زمن الانتظار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يعد التفريق بين وقت العمل الفعلي ووقت الانتظار من أهم جوانب تحليل زمن الدورة. فقد تكون العملية مكونة من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وقت معالجة فعلي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وقت مراجعة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وقت موافقة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وقت نقل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وقت انتظار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وقت إعادة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C1F6FCD-A659-49B3-974A-65FBAB47A4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18081" y="2540375"/>
            <a:ext cx="2367073" cy="2123486"/>
          </a:xfrm>
          <a:prstGeom prst="rect">
            <a:avLst/>
          </a:prstGeom>
          <a:ln>
            <a:noFill/>
          </a:ln>
          <a:effectLst>
            <a:softEdge rad="112500"/>
          </a:effectLst>
        </p:spPr>
      </p:pic>
      <p:sp>
        <p:nvSpPr>
          <p:cNvPr id="8" name="TextBox 7">
            <a:extLst>
              <a:ext uri="{FF2B5EF4-FFF2-40B4-BE49-F238E27FC236}">
                <a16:creationId xmlns:a16="http://schemas.microsoft.com/office/drawing/2014/main" id="{768E3301-0740-49D3-ACA3-32DA94350440}"/>
              </a:ext>
            </a:extLst>
          </p:cNvPr>
          <p:cNvSpPr txBox="1"/>
          <p:nvPr/>
        </p:nvSpPr>
        <p:spPr>
          <a:xfrm>
            <a:off x="1772194" y="156104"/>
            <a:ext cx="8647612" cy="800219"/>
          </a:xfrm>
          <a:prstGeom prst="rect">
            <a:avLst/>
          </a:prstGeom>
          <a:noFill/>
        </p:spPr>
        <p:txBody>
          <a:bodyPr wrap="square">
            <a:spAutoFit/>
          </a:bodyPr>
          <a:lstStyle/>
          <a:p>
            <a:pPr marL="0" marR="0" algn="ctr" rtl="1">
              <a:lnSpc>
                <a:spcPct val="115000"/>
              </a:lnSpc>
              <a:spcBef>
                <a:spcPts val="0"/>
              </a:spcBef>
              <a:spcAft>
                <a:spcPts val="1000"/>
              </a:spcAft>
            </a:pPr>
            <a:r>
              <a:rPr lang="ar-SA" sz="4000" b="1" dirty="0">
                <a:solidFill>
                  <a:schemeClr val="accent5">
                    <a:lumMod val="50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تحليل زمن الدورة والتكلفة والجودة وحجم المخرجات</a:t>
            </a:r>
            <a:endParaRPr lang="en-US" sz="2800" dirty="0">
              <a:solidFill>
                <a:schemeClr val="accent5">
                  <a:lumMod val="50000"/>
                </a:schemeClr>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5201085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4DC40D-1A84-9E77-9579-2CB83A7E168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32806" y="2620997"/>
            <a:ext cx="2728851" cy="2046638"/>
          </a:xfrm>
          <a:prstGeom prst="rect">
            <a:avLst/>
          </a:prstGeom>
          <a:ln>
            <a:noFill/>
          </a:ln>
          <a:effectLst>
            <a:softEdge rad="112500"/>
          </a:effectLst>
        </p:spPr>
      </p:pic>
      <p:sp>
        <p:nvSpPr>
          <p:cNvPr id="3" name="TextBox 2">
            <a:extLst>
              <a:ext uri="{FF2B5EF4-FFF2-40B4-BE49-F238E27FC236}">
                <a16:creationId xmlns:a16="http://schemas.microsoft.com/office/drawing/2014/main" id="{D0AA539B-020E-0B5F-BB30-BFDBB2D13D0B}"/>
              </a:ext>
            </a:extLst>
          </p:cNvPr>
          <p:cNvSpPr txBox="1"/>
          <p:nvPr/>
        </p:nvSpPr>
        <p:spPr>
          <a:xfrm>
            <a:off x="3931920" y="1218011"/>
            <a:ext cx="7712246" cy="4852610"/>
          </a:xfrm>
          <a:prstGeom prst="rect">
            <a:avLst/>
          </a:prstGeom>
          <a:noFill/>
        </p:spPr>
        <p:txBody>
          <a:bodyPr wrap="square">
            <a:spAutoFit/>
          </a:bodyPr>
          <a:lstStyle/>
          <a:p>
            <a:pPr marL="0" marR="0" algn="justLow" rtl="1">
              <a:lnSpc>
                <a:spcPct val="115000"/>
              </a:lnSpc>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قياس زمن الدورة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قياس زمن الدورة باستخدام بيانات الأنظمة الإلكترونية، أو السجلات الورقية، أو الملاحظة المباشرة، أو عينات من المعاملات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المهم عند القياس عدم الاعتماد على حالة واحدة فقط، لأن زمن العملية قد يختلف من طلب إلى آخر. ولذلك يمكن تحليل متوسط الزمن، والحد الأدنى، والحد الأعلى، ونسب الطلبات التي تجاوزت الزمن المستهدف</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يمكن مقارنة الزمن الفعلي بالزمن المستهدف لتحديد فجوة الأداء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فإذا كان المستهدف لإنجاز الخدمة يومين، وكان المتوسط الفعلي ثلاثة أيام، فهذا يشير إلى وجود فجوة تحتاج إلى تحليل. أما إذا كان المتوسط يومين لكن بعض الطلبات تستغرق عشرة أيام، فقد تكون هناك مشكلة في حالات معينة أو مسارات استثنائية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4966549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EF4BAD6-DC5F-4B0C-8BD0-FCF8B4B52B53}"/>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514DA742-FF2D-4804-8136-1D89BEC85556}"/>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36CB0140-C8BE-47BB-931C-D9A2B3C337D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id="{40BD280B-C78D-4E01-AFFD-6112D021BC91}"/>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9AEBF521-FD97-4706-A4A3-72AD76A03C9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6220B82A-D55E-4052-8410-AE404347088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AA0B4083-F552-4439-8839-34732E5C67B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326AABA1-3FB0-4D43-A13E-0A2955B90D1D}"/>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6A18987D-CA77-4CF6-8E88-A327A014275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B47F638B-AAAC-4C1B-9D84-8F81B35797E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A21908A1-EEE5-4343-B539-3514A988D26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A5F8749A-D129-48B5-A736-D18D78C8FBF5}"/>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وص</a:t>
              </a:r>
              <a:r>
                <a:rPr lang="ar-SY" sz="4000" b="1" dirty="0">
                  <a:solidFill>
                    <a:srgbClr val="168489"/>
                  </a:solidFill>
                  <a:latin typeface="Adobe Arabic" panose="02040503050201020203" pitchFamily="18" charset="-78"/>
                  <a:ea typeface="Calibri" panose="020F0502020204030204" pitchFamily="34" charset="0"/>
                  <a:cs typeface="Adobe Arabic" panose="02040503050201020203" pitchFamily="18" charset="-78"/>
                </a:rPr>
                <a:t>ف البرنامج </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15" name="TextBox 14">
            <a:extLst>
              <a:ext uri="{FF2B5EF4-FFF2-40B4-BE49-F238E27FC236}">
                <a16:creationId xmlns:a16="http://schemas.microsoft.com/office/drawing/2014/main" id="{C7DC8A5E-2883-4B3B-9A83-D3F4864885D3}"/>
              </a:ext>
            </a:extLst>
          </p:cNvPr>
          <p:cNvSpPr txBox="1"/>
          <p:nvPr/>
        </p:nvSpPr>
        <p:spPr>
          <a:xfrm>
            <a:off x="574767" y="2221314"/>
            <a:ext cx="8167950" cy="3253711"/>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justLow">
              <a:lnSpc>
                <a:spcPct val="107000"/>
              </a:lnSpc>
              <a:spcAft>
                <a:spcPts val="800"/>
              </a:spcAft>
            </a:pPr>
            <a:r>
              <a:rPr lang="ar-SA" sz="2400" b="1" dirty="0">
                <a:latin typeface="Times New Roman" panose="02020603050405020304" pitchFamily="18" charset="0"/>
                <a:ea typeface="Times New Roman" panose="02020603050405020304" pitchFamily="18" charset="0"/>
                <a:cs typeface="Sakkal Majalla" panose="02000000000000000000" pitchFamily="2" charset="-78"/>
              </a:rPr>
              <a:t>تقدم حقيبة إدارة العمليات وتحسين الإجراءات</a:t>
            </a:r>
            <a:r>
              <a:rPr lang="en-US" sz="2400" b="1" dirty="0">
                <a:latin typeface="Sakkal Majalla" panose="02000000000000000000" pitchFamily="2" charset="-78"/>
                <a:ea typeface="Times New Roman" panose="02020603050405020304" pitchFamily="18" charset="0"/>
                <a:cs typeface="Sakkal Majalla" panose="02000000000000000000" pitchFamily="2" charset="-78"/>
              </a:rPr>
              <a:t> (Operations Management and Process Improvement) </a:t>
            </a:r>
            <a:r>
              <a:rPr lang="ar-SA" sz="2400" b="1" dirty="0">
                <a:latin typeface="Times New Roman" panose="02020603050405020304" pitchFamily="18" charset="0"/>
                <a:ea typeface="Times New Roman" panose="02020603050405020304" pitchFamily="18" charset="0"/>
                <a:cs typeface="Sakkal Majalla" panose="02000000000000000000" pitchFamily="2" charset="-78"/>
              </a:rPr>
              <a:t>برنامجًا تدريبيًا تطبيقيًا يمتد على مدار ثلاثة أيام بواقع 15 ساعة تدريبية، ويهدف إلى تزويد المشاركين بالمعارف والمهارات اللازمة لفهم العمليات المؤسسية وتحليل الإجراءات وتطويرها وفق منهجيات حديثة تركز على الكفاءة والجودة والتحسين المستمر. ويتناول البرنامج المفاهيم الأساسية لإدارة العمليات، وتصنيفها ومكوناتها، إلى جانب مهارات رسم خرائط العمليات وتوثيق الإجراءات باستخدام أدوات مثل</a:t>
            </a:r>
            <a:r>
              <a:rPr lang="en-US" sz="2400" b="1" dirty="0">
                <a:latin typeface="Sakkal Majalla" panose="02000000000000000000" pitchFamily="2" charset="-78"/>
                <a:ea typeface="Times New Roman" panose="02020603050405020304" pitchFamily="18" charset="0"/>
                <a:cs typeface="Sakkal Majalla" panose="02000000000000000000" pitchFamily="2" charset="-78"/>
              </a:rPr>
              <a:t> SIPOC </a:t>
            </a:r>
            <a:r>
              <a:rPr lang="ar-SA" sz="2400" b="1" dirty="0">
                <a:latin typeface="Times New Roman" panose="02020603050405020304" pitchFamily="18" charset="0"/>
                <a:ea typeface="Times New Roman" panose="02020603050405020304" pitchFamily="18" charset="0"/>
                <a:cs typeface="Sakkal Majalla" panose="02000000000000000000" pitchFamily="2" charset="-78"/>
              </a:rPr>
              <a:t>و</a:t>
            </a:r>
            <a:r>
              <a:rPr lang="en-US" sz="2400" b="1" dirty="0">
                <a:latin typeface="Sakkal Majalla" panose="02000000000000000000" pitchFamily="2" charset="-78"/>
                <a:ea typeface="Times New Roman" panose="02020603050405020304" pitchFamily="18" charset="0"/>
                <a:cs typeface="Sakkal Majalla" panose="02000000000000000000" pitchFamily="2" charset="-78"/>
              </a:rPr>
              <a:t>RACI</a:t>
            </a:r>
            <a:r>
              <a:rPr lang="ar-SA" sz="2400" b="1" dirty="0">
                <a:latin typeface="Times New Roman" panose="02020603050405020304" pitchFamily="18" charset="0"/>
                <a:ea typeface="Times New Roman" panose="02020603050405020304" pitchFamily="18" charset="0"/>
                <a:cs typeface="Sakkal Majalla" panose="02000000000000000000" pitchFamily="2" charset="-78"/>
              </a:rPr>
              <a:t>، وتحليل تدفق العمل واكتشاف الاختناقات والتكرار ومصادر الهدر، بما يساعد المشاركين على تشخيص المشكلات التشغيلية وتحديد فرص التحسين ذات الأولوية</a:t>
            </a:r>
            <a:r>
              <a:rPr lang="en-US" sz="2400" b="1" dirty="0">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076" name="Picture 4" descr="View details Vector Icons free download in SVG, PNG Format">
            <a:extLst>
              <a:ext uri="{FF2B5EF4-FFF2-40B4-BE49-F238E27FC236}">
                <a16:creationId xmlns:a16="http://schemas.microsoft.com/office/drawing/2014/main" id="{C71FCC1E-D51D-C560-8304-187A45DEFD54}"/>
              </a:ext>
            </a:extLst>
          </p:cNvPr>
          <p:cNvPicPr>
            <a:picLocks noChangeAspect="1" noChangeArrowheads="1"/>
          </p:cNvPicPr>
          <p:nvPr/>
        </p:nvPicPr>
        <p:blipFill>
          <a:blip r:embed="rId2">
            <a:duotone>
              <a:prstClr val="black"/>
              <a:schemeClr val="bg1">
                <a:lumMod val="50000"/>
                <a:tint val="45000"/>
                <a:satMod val="400000"/>
              </a:schemeClr>
            </a:duoton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013619" y="2324624"/>
            <a:ext cx="3047093" cy="304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CF56D-4986-C6B8-E528-7495C2E94E8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9A39701-F8CC-6C4C-B456-ACFAEF3CDD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71667" y="2612572"/>
            <a:ext cx="2922402" cy="2034411"/>
          </a:xfrm>
          <a:prstGeom prst="rect">
            <a:avLst/>
          </a:prstGeom>
        </p:spPr>
      </p:pic>
      <p:sp>
        <p:nvSpPr>
          <p:cNvPr id="4" name="TextBox 3">
            <a:extLst>
              <a:ext uri="{FF2B5EF4-FFF2-40B4-BE49-F238E27FC236}">
                <a16:creationId xmlns:a16="http://schemas.microsoft.com/office/drawing/2014/main" id="{2AE17436-A7E6-0316-FBB7-E68F8E73D9D2}"/>
              </a:ext>
            </a:extLst>
          </p:cNvPr>
          <p:cNvSpPr txBox="1"/>
          <p:nvPr/>
        </p:nvSpPr>
        <p:spPr>
          <a:xfrm>
            <a:off x="4642782" y="1185197"/>
            <a:ext cx="6390009" cy="4889159"/>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تحليل التكلفة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chemeClr val="accent5">
                    <a:lumMod val="50000"/>
                  </a:schemeClr>
                </a:solidFill>
                <a:effectLst/>
                <a:latin typeface="Times New Roman" panose="02020603050405020304" pitchFamily="18" charset="0"/>
                <a:ea typeface="Times New Roman" panose="02020603050405020304" pitchFamily="18" charset="0"/>
                <a:cs typeface="Sakkal Majalla" panose="02000000000000000000" pitchFamily="2" charset="-78"/>
              </a:rPr>
              <a:t>أسئلة مهمة عند تحليل التكلفة</a:t>
            </a:r>
            <a:endParaRPr lang="en-US" sz="1800" dirty="0">
              <a:solidFill>
                <a:schemeClr val="accent5">
                  <a:lumMod val="50000"/>
                </a:schemeClr>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الموارد المستخدمة في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تكلفة كل مرحلة؟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الأنشطة الأكثر استهلاكًا للوقت؟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تكلفة إعادة العمل؟</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ما تكلفة الأخطاء؟</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توجد أنشطة يمكن تبسيطها؟</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يمكن أتمتة بعض الأنشطة؟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تتناسب التكلفة مع قيمة المخرجات؟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42740795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D5DDC-DD1C-DFA9-461E-7029154194D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D921045-B2D7-920F-BF77-5B6FDCF6609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29314" y="2794732"/>
            <a:ext cx="2567027" cy="1710281"/>
          </a:xfrm>
          <a:prstGeom prst="rect">
            <a:avLst/>
          </a:prstGeom>
        </p:spPr>
      </p:pic>
      <p:sp>
        <p:nvSpPr>
          <p:cNvPr id="4" name="TextBox 3">
            <a:extLst>
              <a:ext uri="{FF2B5EF4-FFF2-40B4-BE49-F238E27FC236}">
                <a16:creationId xmlns:a16="http://schemas.microsoft.com/office/drawing/2014/main" id="{9CCC5D8C-CACF-781B-DDE8-D0F7B3FD012A}"/>
              </a:ext>
            </a:extLst>
          </p:cNvPr>
          <p:cNvSpPr txBox="1"/>
          <p:nvPr/>
        </p:nvSpPr>
        <p:spPr>
          <a:xfrm>
            <a:off x="3788227" y="1648300"/>
            <a:ext cx="8005208" cy="4003147"/>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تحليل الجودة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الجودة من المرة الأولى</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يعد مفهوم "التنفيذ الصحيح من المرة الأولى" من المفاهيم المهمة في تحسين العمليات. فكلما احتاجت العملية إلى إعادة العمل، زاد الوقت والتكلفة وانخفضت الكفاءة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على سبيل المثال، إذا كان من المفترض أن يتم اعتماد الطلب من المرة الأولى، لكنه يعود للموظف بسبب نقص البيانات، فإن المشكلة ليست في مرحلة الاعتماد فقط، وإنما قد تكون في تصميم مرحلة إدخال البيانات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ولهذا يجب البحث عن أسباب الخطأ وليس الاكتفاء بتسجيل عدد الأخطاء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788859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07B6C-FCB9-4E39-E691-98F2159D89B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2DA67E8-FD07-2A0D-E26B-B33F74D990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710685"/>
            <a:ext cx="3312665" cy="1724906"/>
          </a:xfrm>
          <a:prstGeom prst="rect">
            <a:avLst/>
          </a:prstGeom>
        </p:spPr>
      </p:pic>
      <p:sp>
        <p:nvSpPr>
          <p:cNvPr id="4" name="TextBox 3">
            <a:extLst>
              <a:ext uri="{FF2B5EF4-FFF2-40B4-BE49-F238E27FC236}">
                <a16:creationId xmlns:a16="http://schemas.microsoft.com/office/drawing/2014/main" id="{7C8D31A6-2456-9A87-DF17-54A2E74276A0}"/>
              </a:ext>
            </a:extLst>
          </p:cNvPr>
          <p:cNvSpPr txBox="1"/>
          <p:nvPr/>
        </p:nvSpPr>
        <p:spPr>
          <a:xfrm>
            <a:off x="2390504" y="1481333"/>
            <a:ext cx="9233516" cy="5514330"/>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تحليل حجم المخرجات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مفهوم حجم المخرجات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يشير حجم المخرجات إلى كمية المنتجات أو الخدمات أو المعاملات التي تنتجها العملية خلال فترة محددة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ويعد حجم المخرجات مهمًا عند تقييم الطاقة الاستيعابية للعملية، لأن زيادة حجم الطلبات قد تؤدي إلى الضغط على الموارد وظهور الاختناقات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الربط بين الزمن والتكلفة والجودة والمخرجات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الخطأ تحليل المؤشرات السابقة بشكل منفصل، لأن بينها علاقات قوية. فقد يؤدي تقليل الزمن بصورة غير مدروسة إلى انخفاض الجودة، وقد يؤدي تقليل التكلفة بصورة مفرطة إلى زيادة الأخطاء، وقد يؤدي رفع حجم المخرجات دون تطوير العملية إلى زيادة الضغط على الموظفين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لذلك يجب البحث عن التوازن بين الأبعاد المختلفة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7290241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9FCF0-C112-2A90-C5EA-A1305564145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9E8384C-F1CA-DC06-135B-C1008CD38C5A}"/>
              </a:ext>
            </a:extLst>
          </p:cNvPr>
          <p:cNvSpPr txBox="1"/>
          <p:nvPr/>
        </p:nvSpPr>
        <p:spPr>
          <a:xfrm>
            <a:off x="5747657" y="1445653"/>
            <a:ext cx="5835552" cy="4569456"/>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اكتشاف الاختناقات والتكرار والازدواجية ونقاط الانتظار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اكتشاف الاختناق</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اكتشاف الاختناقات من خلال مراقبة تراكم العمل، وتحليل أوقات الانتظار، ومقارنة الطاقة الاستيعابية لكل مرحلة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التكرار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التكرار يعني إعادة تنفيذ النشاط نفسه أو نشاط مشابه أكثر من مرة دون حاجة حقيقية. وقد يحدث بسبب ضعف تصميم العملية أو عدم الثقة في البيانات أو تعدد نقاط المراجعة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 name="Picture 2">
            <a:extLst>
              <a:ext uri="{FF2B5EF4-FFF2-40B4-BE49-F238E27FC236}">
                <a16:creationId xmlns:a16="http://schemas.microsoft.com/office/drawing/2014/main" id="{322135CE-B549-46C9-BD30-CFD836B777F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21202" y="2892424"/>
            <a:ext cx="3628116" cy="1904760"/>
          </a:xfrm>
          <a:prstGeom prst="rect">
            <a:avLst/>
          </a:prstGeom>
          <a:ln>
            <a:noFill/>
          </a:ln>
          <a:effectLst>
            <a:softEdge rad="112500"/>
          </a:effectLst>
        </p:spPr>
      </p:pic>
    </p:spTree>
    <p:extLst>
      <p:ext uri="{BB962C8B-B14F-4D97-AF65-F5344CB8AC3E}">
        <p14:creationId xmlns:p14="http://schemas.microsoft.com/office/powerpoint/2010/main" val="848388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B574B-CC79-ABB5-E384-EDD5A118D7F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E7CDB30-BD3A-8E36-B0CE-EF8F4FC8CE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66652" y="2758038"/>
            <a:ext cx="3639142" cy="2047018"/>
          </a:xfrm>
          <a:prstGeom prst="rect">
            <a:avLst/>
          </a:prstGeom>
          <a:ln>
            <a:noFill/>
          </a:ln>
          <a:effectLst>
            <a:softEdge rad="112500"/>
          </a:effectLst>
        </p:spPr>
      </p:pic>
      <p:sp>
        <p:nvSpPr>
          <p:cNvPr id="4" name="TextBox 3">
            <a:extLst>
              <a:ext uri="{FF2B5EF4-FFF2-40B4-BE49-F238E27FC236}">
                <a16:creationId xmlns:a16="http://schemas.microsoft.com/office/drawing/2014/main" id="{4F513873-F2D8-93B2-4B20-DC6D089178EF}"/>
              </a:ext>
            </a:extLst>
          </p:cNvPr>
          <p:cNvSpPr txBox="1"/>
          <p:nvPr/>
        </p:nvSpPr>
        <p:spPr>
          <a:xfrm>
            <a:off x="5115245" y="1475283"/>
            <a:ext cx="6432322" cy="4427879"/>
          </a:xfrm>
          <a:prstGeom prst="rect">
            <a:avLst/>
          </a:prstGeom>
          <a:noFill/>
        </p:spPr>
        <p:txBody>
          <a:bodyPr wrap="square">
            <a:spAutoFit/>
          </a:bodyPr>
          <a:lstStyle/>
          <a:p>
            <a:pPr marL="0" marR="0" algn="justLow" rtl="1">
              <a:lnSpc>
                <a:spcPct val="115000"/>
              </a:lnSpc>
              <a:spcBef>
                <a:spcPts val="0"/>
              </a:spcBef>
              <a:spcAft>
                <a:spcPts val="1000"/>
              </a:spcAft>
            </a:pP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الازدواجية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الازدواجية تشبه التكرار لكنها ترتبط غالبًا بوجود أكثر من جهة تؤدي وظيفة أو تحقق غرضًا متشابهًا داخل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تقوم إدارتان بمراجعة المستند نفسه بطريقة متشابهة، رغم أن إحدى المراجعتين لا تضيف قيمة إضافية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نقاط الانتظار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الانتظار يحدث عندما تتوقف المعاملة عن التقدم رغم أن العملية لم تنته. وقد يكون الانتظار بسبب موافقة، أو نقص معلومات، أو ضغط على الموارد، أو عدم توفر النظام، أو انتقال المعاملة بين الإدارات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6782769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6FB6E-2D2A-BC73-8915-2B69BBE6D1B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99727F0-F35B-36D2-45BC-E96267F223A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48531" y="2749391"/>
            <a:ext cx="2661320" cy="1769777"/>
          </a:xfrm>
          <a:prstGeom prst="rect">
            <a:avLst/>
          </a:prstGeom>
          <a:ln>
            <a:noFill/>
          </a:ln>
          <a:effectLst>
            <a:softEdge rad="112500"/>
          </a:effectLst>
        </p:spPr>
      </p:pic>
      <p:sp>
        <p:nvSpPr>
          <p:cNvPr id="4" name="TextBox 3">
            <a:extLst>
              <a:ext uri="{FF2B5EF4-FFF2-40B4-BE49-F238E27FC236}">
                <a16:creationId xmlns:a16="http://schemas.microsoft.com/office/drawing/2014/main" id="{06B65C48-33FC-EAF1-BF0C-EE55600CBA96}"/>
              </a:ext>
            </a:extLst>
          </p:cNvPr>
          <p:cNvSpPr txBox="1"/>
          <p:nvPr/>
        </p:nvSpPr>
        <p:spPr>
          <a:xfrm>
            <a:off x="4506685" y="1422489"/>
            <a:ext cx="7198485" cy="4070473"/>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أنواع الهدر وفق منهجية الإدارة الرشيقة</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Lean</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أنواع الهدر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تستخدم منهجية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Lean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تصنيفًا شائعًا لسبعة أنواع رئيسية من الهدر، ويضاف إليها في بعض التطبيقات نوع ثامن يتعلق بعدم الاستفادة من قدرات العاملين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النقل غير الضروري</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يحدث عندما يتم نقل المواد أو الملفات أو المعلومات أكثر مما يلزم. وقد يكون ذلك نتيجة تصميم غير مناسب للمكان أو اعتماد إجراءات ورقية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2008632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7B040-BF62-2D58-401B-27172872D16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275A49E-2392-948A-CB80-1E82E9823B5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61397" y="2654229"/>
            <a:ext cx="3497986" cy="1748993"/>
          </a:xfrm>
          <a:prstGeom prst="rect">
            <a:avLst/>
          </a:prstGeom>
          <a:ln>
            <a:noFill/>
          </a:ln>
          <a:effectLst>
            <a:softEdge rad="112500"/>
          </a:effectLst>
        </p:spPr>
      </p:pic>
      <p:sp>
        <p:nvSpPr>
          <p:cNvPr id="4" name="TextBox 3">
            <a:extLst>
              <a:ext uri="{FF2B5EF4-FFF2-40B4-BE49-F238E27FC236}">
                <a16:creationId xmlns:a16="http://schemas.microsoft.com/office/drawing/2014/main" id="{4DBE3623-F2D0-2BB6-C7E8-534C66504F9D}"/>
              </a:ext>
            </a:extLst>
          </p:cNvPr>
          <p:cNvSpPr txBox="1"/>
          <p:nvPr/>
        </p:nvSpPr>
        <p:spPr>
          <a:xfrm>
            <a:off x="5590904" y="1350020"/>
            <a:ext cx="5736088" cy="4977388"/>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المخزون الزائد</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في العمليات الإدارية قد يظهر المخزون في صورة معاملات متراكمة أو طلبات غير معالجة أو ملفات تنتظر دورها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الحركة غير الضرورية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تتعلق بالحركة الزائدة للموظفين أو البحث عن الملفات أو التنقل بين الأنظمة والأدوات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الانتظار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وهو الوقت الذي لا يتم فيه تنفيذ قيمة فعلية بسبب انتظار موافقة أو معلومة أو موظف أو نظام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8708652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23D0DA-9303-239D-6BFD-8290ED3FEEE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43228" y="1356440"/>
            <a:ext cx="2900403" cy="1933602"/>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590B791A-6893-1DBB-5FF3-694B63FEBE89}"/>
              </a:ext>
            </a:extLst>
          </p:cNvPr>
          <p:cNvSpPr txBox="1"/>
          <p:nvPr/>
        </p:nvSpPr>
        <p:spPr>
          <a:xfrm>
            <a:off x="2899954" y="1209800"/>
            <a:ext cx="8906314" cy="5233869"/>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الإنتاج الزائد</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يعني إنتاج معلومات أو تقارير أو مخرجات قبل الحاجة إليها أو بكميات أكبر من المطلوب</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المعالجة الزائدة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تحدث عندما يتم تنفيذ خطوات أو مراجعات أو توثيقات تتجاوز ما هو مطلوب فعليًا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العيوب وإعادة العمل</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تشمل الأخطاء التي تؤدي إلى إعادة تنفيذ العمل أو تصحيح البيانات أو معالجة شكاوى المستفيدين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عدم الاستفادة من قدرات العاملين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يشير إلى عدم الاستفادة من مهارات وخبرات الموظفين، أو إشراكهم في التحسين، أو وضعهم في مهام لا تستفيد من قدراتهم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903990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271554" y="1639013"/>
            <a:ext cx="7461971" cy="4296176"/>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تطبيق</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Lean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على عملية إدارية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لنفترض أن معاملة واحدة تحتاج إلى إدخال البيانات في ثلاثة أنظمة، وطباعة نموذج، وتوقيعه يدويًا، ثم نقله إلى إدارة أخرى، ثم الانتظار يومين للحصول على الموافقة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تصنيف مصادر الهدر في هذه العملية إلى معالجة زائدة، وحركة ونقل غير ضروري، وانتظار، وتكرار في إدخال البيانات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ينبغي معالجة هذه المشكلات بصورة منفصلة دون النظر إلى التصميم العام للعملية. فقد يكون الحل الأفضل هو ربط الأنظمة وإلغاء النموذج الورقي وتفويض بعض الصلاحيات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4541263-2698-4AD3-9E3A-0832955BE35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6572" y="2862904"/>
            <a:ext cx="3696788" cy="1848393"/>
          </a:xfrm>
          <a:prstGeom prst="rect">
            <a:avLst/>
          </a:prstGeom>
          <a:ln>
            <a:noFill/>
          </a:ln>
          <a:effectLst>
            <a:softEdge rad="112500"/>
          </a:effectLst>
        </p:spPr>
      </p:pic>
    </p:spTree>
    <p:extLst>
      <p:ext uri="{BB962C8B-B14F-4D97-AF65-F5344CB8AC3E}">
        <p14:creationId xmlns:p14="http://schemas.microsoft.com/office/powerpoint/2010/main" val="40443481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5159828" y="1827244"/>
            <a:ext cx="6335486" cy="3464795"/>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تحليل الأسباب الجذرية باستخدام أسلوب الأسئلة الخمسة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أسلوب الأسئلة الخمسة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Five Whys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يعتمد أسلوب الأسئلة الخمسة على طرح سؤال "لماذا؟" بصورة متتابعة للوصول إلى السبب الجذري. ولا يشترط أن يكون العدد خمسة حرفيًا، وإنما المقصود الاستمرار في طرح الأسئلة حتى الوصول إلى سبب يمكن للمؤسسة التأثير فيه ومعالجته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742950" marR="0" lvl="1" indent="-285750" algn="justLow" defTabSz="914400" rtl="1" eaLnBrk="1" fontAlgn="auto" latinLnBrk="0" hangingPunct="1">
              <a:lnSpc>
                <a:spcPct val="107000"/>
              </a:lnSpc>
              <a:spcBef>
                <a:spcPts val="0"/>
              </a:spcBef>
              <a:spcAft>
                <a:spcPts val="800"/>
              </a:spcAft>
              <a:buClrTx/>
              <a:buSzPts val="1000"/>
              <a:buFont typeface="Courier New" panose="02070309020205020404" pitchFamily="49" charset="0"/>
              <a:buChar char="o"/>
              <a:tabLst>
                <a:tab pos="914400" algn="l"/>
              </a:tabLst>
              <a:defRPr/>
            </a:pPr>
            <a:endParaRPr kumimoji="0" 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47E024E-CB23-49E0-8259-EFE6F04CBF7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62045" y="2142309"/>
            <a:ext cx="2648252" cy="2356889"/>
          </a:xfrm>
          <a:prstGeom prst="rect">
            <a:avLst/>
          </a:prstGeom>
          <a:ln>
            <a:noFill/>
          </a:ln>
          <a:effectLst>
            <a:softEdge rad="112500"/>
          </a:effectLst>
        </p:spPr>
      </p:pic>
    </p:spTree>
    <p:extLst>
      <p:ext uri="{BB962C8B-B14F-4D97-AF65-F5344CB8AC3E}">
        <p14:creationId xmlns:p14="http://schemas.microsoft.com/office/powerpoint/2010/main" val="12972755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7DC8A5E-2883-4B3B-9A83-D3F4864885D3}"/>
              </a:ext>
            </a:extLst>
          </p:cNvPr>
          <p:cNvSpPr txBox="1"/>
          <p:nvPr/>
        </p:nvSpPr>
        <p:spPr>
          <a:xfrm>
            <a:off x="537029" y="2902399"/>
            <a:ext cx="7198749" cy="1936428"/>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lvl="0" algn="r">
              <a:lnSpc>
                <a:spcPct val="107000"/>
              </a:lnSpc>
              <a:spcAft>
                <a:spcPts val="800"/>
              </a:spcAft>
            </a:pPr>
            <a:r>
              <a:rPr lang="ar-SA" b="1" dirty="0">
                <a:latin typeface="Times New Roman" panose="02020603050405020304" pitchFamily="18" charset="0"/>
                <a:ea typeface="Calibri" panose="020F0502020204030204" pitchFamily="34" charset="0"/>
                <a:cs typeface="Sakkal Majalla" panose="02000000000000000000" pitchFamily="2" charset="-78"/>
              </a:rPr>
              <a:t>تمكين المشاركين من إدارة العمليات المؤسسية وتحليل الإجراءات وتبسيطها وإعادة تصميمها، باستخدام الأدوات والمنهجيات الحديثة؛ بما يسهم في رفع الكفاءة التشغيلية وتحسين الجودة وتقليل الوقت والتكلفة وتحقيق التحسين المستمر.</a:t>
            </a:r>
          </a:p>
        </p:txBody>
      </p:sp>
      <p:grpSp>
        <p:nvGrpSpPr>
          <p:cNvPr id="19" name="Group 18">
            <a:extLst>
              <a:ext uri="{FF2B5EF4-FFF2-40B4-BE49-F238E27FC236}">
                <a16:creationId xmlns:a16="http://schemas.microsoft.com/office/drawing/2014/main" id="{FECAE8EC-DE2D-BE98-D4D7-3A85AFA19C12}"/>
              </a:ext>
            </a:extLst>
          </p:cNvPr>
          <p:cNvGrpSpPr/>
          <p:nvPr/>
        </p:nvGrpSpPr>
        <p:grpSpPr>
          <a:xfrm>
            <a:off x="2764397" y="822170"/>
            <a:ext cx="6957150" cy="968852"/>
            <a:chOff x="2698136" y="519096"/>
            <a:chExt cx="6957150" cy="968852"/>
          </a:xfrm>
        </p:grpSpPr>
        <p:grpSp>
          <p:nvGrpSpPr>
            <p:cNvPr id="20" name="Group 19">
              <a:extLst>
                <a:ext uri="{FF2B5EF4-FFF2-40B4-BE49-F238E27FC236}">
                  <a16:creationId xmlns:a16="http://schemas.microsoft.com/office/drawing/2014/main" id="{D2313C93-D76B-2F09-21C6-31D6903FD21E}"/>
                </a:ext>
              </a:extLst>
            </p:cNvPr>
            <p:cNvGrpSpPr/>
            <p:nvPr/>
          </p:nvGrpSpPr>
          <p:grpSpPr>
            <a:xfrm>
              <a:off x="2698136" y="1333654"/>
              <a:ext cx="6957150" cy="154294"/>
              <a:chOff x="2941058" y="1479627"/>
              <a:chExt cx="6957150" cy="154294"/>
            </a:xfrm>
          </p:grpSpPr>
          <p:sp>
            <p:nvSpPr>
              <p:cNvPr id="22" name="Oval 21">
                <a:extLst>
                  <a:ext uri="{FF2B5EF4-FFF2-40B4-BE49-F238E27FC236}">
                    <a16:creationId xmlns:a16="http://schemas.microsoft.com/office/drawing/2014/main" id="{6F21C819-A681-FC4B-507A-08EA40F8EFC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grpSp>
            <p:nvGrpSpPr>
              <p:cNvPr id="23" name="Group 22">
                <a:extLst>
                  <a:ext uri="{FF2B5EF4-FFF2-40B4-BE49-F238E27FC236}">
                    <a16:creationId xmlns:a16="http://schemas.microsoft.com/office/drawing/2014/main" id="{CE7C0C6E-6AA0-DC01-5116-4A955342D59F}"/>
                  </a:ext>
                </a:extLst>
              </p:cNvPr>
              <p:cNvGrpSpPr/>
              <p:nvPr/>
            </p:nvGrpSpPr>
            <p:grpSpPr>
              <a:xfrm>
                <a:off x="9256541" y="1479627"/>
                <a:ext cx="641667" cy="154294"/>
                <a:chOff x="9256541" y="1479627"/>
                <a:chExt cx="641667" cy="154294"/>
              </a:xfrm>
              <a:solidFill>
                <a:srgbClr val="627383"/>
              </a:solidFill>
            </p:grpSpPr>
            <p:sp>
              <p:nvSpPr>
                <p:cNvPr id="28" name="Arrow: Striped Right 27">
                  <a:extLst>
                    <a:ext uri="{FF2B5EF4-FFF2-40B4-BE49-F238E27FC236}">
                      <a16:creationId xmlns:a16="http://schemas.microsoft.com/office/drawing/2014/main" id="{FA21BAF6-72EA-1CD0-649D-16217E195C4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9" name="Arrow: Striped Right 28">
                  <a:extLst>
                    <a:ext uri="{FF2B5EF4-FFF2-40B4-BE49-F238E27FC236}">
                      <a16:creationId xmlns:a16="http://schemas.microsoft.com/office/drawing/2014/main" id="{3E54BCAC-CD67-B07F-F1A1-372CE367AF5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30" name="Arrow: Striped Right 29">
                  <a:extLst>
                    <a:ext uri="{FF2B5EF4-FFF2-40B4-BE49-F238E27FC236}">
                      <a16:creationId xmlns:a16="http://schemas.microsoft.com/office/drawing/2014/main" id="{A68A89C8-4DD7-88A9-5012-AD85780AAE3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nvGrpSpPr>
              <p:cNvPr id="24" name="Group 23">
                <a:extLst>
                  <a:ext uri="{FF2B5EF4-FFF2-40B4-BE49-F238E27FC236}">
                    <a16:creationId xmlns:a16="http://schemas.microsoft.com/office/drawing/2014/main" id="{3449E9F8-F4D3-1743-5F47-BBAB8D37E983}"/>
                  </a:ext>
                </a:extLst>
              </p:cNvPr>
              <p:cNvGrpSpPr/>
              <p:nvPr/>
            </p:nvGrpSpPr>
            <p:grpSpPr>
              <a:xfrm>
                <a:off x="2941058"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CD08FF48-B593-1B96-2325-75C8DBAFCF6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6" name="Arrow: Striped Right 25">
                  <a:extLst>
                    <a:ext uri="{FF2B5EF4-FFF2-40B4-BE49-F238E27FC236}">
                      <a16:creationId xmlns:a16="http://schemas.microsoft.com/office/drawing/2014/main" id="{AE262255-8990-26B4-F65A-1CCE0E2F7E9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rial"/>
                    <a:cs typeface="+mn-cs"/>
                  </a:endParaRPr>
                </a:p>
              </p:txBody>
            </p:sp>
            <p:sp>
              <p:nvSpPr>
                <p:cNvPr id="27" name="Arrow: Striped Right 26">
                  <a:extLst>
                    <a:ext uri="{FF2B5EF4-FFF2-40B4-BE49-F238E27FC236}">
                      <a16:creationId xmlns:a16="http://schemas.microsoft.com/office/drawing/2014/main" id="{359F48CD-0341-A2EC-6B3E-D6F2D73371E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Arial"/>
                    <a:cs typeface="+mn-cs"/>
                  </a:endParaRPr>
                </a:p>
              </p:txBody>
            </p:sp>
          </p:grpSp>
        </p:grpSp>
        <p:sp>
          <p:nvSpPr>
            <p:cNvPr id="21" name="TextBox 20">
              <a:extLst>
                <a:ext uri="{FF2B5EF4-FFF2-40B4-BE49-F238E27FC236}">
                  <a16:creationId xmlns:a16="http://schemas.microsoft.com/office/drawing/2014/main" id="{66B9903E-AD09-397F-C614-DC4BA36B9CD1}"/>
                </a:ext>
              </a:extLst>
            </p:cNvPr>
            <p:cNvSpPr txBox="1"/>
            <p:nvPr/>
          </p:nvSpPr>
          <p:spPr>
            <a:xfrm>
              <a:off x="2779494" y="519096"/>
              <a:ext cx="6633012" cy="800219"/>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4000" b="1" i="0" u="none" strike="noStrike" kern="1200" cap="none" spc="0" normalizeH="0" baseline="0" noProof="0" dirty="0">
                  <a:ln>
                    <a:noFill/>
                  </a:ln>
                  <a:solidFill>
                    <a:srgbClr val="168489"/>
                  </a:solidFill>
                  <a:effectLst/>
                  <a:uLnTx/>
                  <a:uFillTx/>
                  <a:latin typeface="Sakkal Majalla" panose="02000000000000000000" pitchFamily="2" charset="-78"/>
                  <a:ea typeface="Calibri" panose="020F0502020204030204" pitchFamily="34" charset="0"/>
                  <a:cs typeface="Sakkal Majalla" panose="02000000000000000000" pitchFamily="2" charset="-78"/>
                </a:rPr>
                <a:t>الهدف العام</a:t>
              </a:r>
              <a:endParaRPr kumimoji="0" lang="en-US" sz="4400" b="0" i="0" u="none" strike="noStrike" kern="1200" cap="none" spc="0" normalizeH="0" baseline="0" noProof="0" dirty="0">
                <a:ln>
                  <a:noFill/>
                </a:ln>
                <a:solidFill>
                  <a:srgbClr val="168489"/>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 name="Picture 15"/>
          <p:cNvPicPr>
            <a:picLocks noChangeAspect="1"/>
          </p:cNvPicPr>
          <p:nvPr/>
        </p:nvPicPr>
        <p:blipFill>
          <a:blip r:embed="rId3"/>
          <a:srcRect/>
          <a:stretch>
            <a:fillRect/>
          </a:stretch>
        </p:blipFill>
        <p:spPr>
          <a:xfrm>
            <a:off x="8780270" y="2902399"/>
            <a:ext cx="2874701" cy="3709291"/>
          </a:xfrm>
          <a:prstGeom prst="rect">
            <a:avLst/>
          </a:prstGeom>
        </p:spPr>
      </p:pic>
    </p:spTree>
    <p:extLst>
      <p:ext uri="{BB962C8B-B14F-4D97-AF65-F5344CB8AC3E}">
        <p14:creationId xmlns:p14="http://schemas.microsoft.com/office/powerpoint/2010/main" val="8859391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840479" y="1862013"/>
            <a:ext cx="7947471" cy="3855414"/>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ضوابط استخدام الأسئلة الخمسة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يجب ألا يستخدم الأسلوب بطريقة عشوائية أو بهدف الوصول إلى إجابة مسبقة. وينبغي أن تستند كل إجابة إلى بيانات أو أدلة متاحة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يجب تجنب تحويل التحليل إلى اتهام للأفراد. فقول "الموظف أخطأ" لا يمثل بالضرورة سببًا جذريًا كافيًا؛ بل يجب السؤال عن سبب حدوث الخطأ، وهل كانت التعليمات واضحة؟ وهل النظام مناسب؟ وهل التدريب كافٍ؟ وهل توجد آلية تمنع الخطأ؟</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والهدف هو تحسين النظام وليس البحث عن شخص يتم تحميله المسؤولية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E71073E-C388-47AF-B1E0-21D6A72AFFF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4050" y="2690142"/>
            <a:ext cx="3298734" cy="2199156"/>
          </a:xfrm>
          <a:prstGeom prst="rect">
            <a:avLst/>
          </a:prstGeom>
          <a:ln>
            <a:noFill/>
          </a:ln>
          <a:effectLst>
            <a:softEdge rad="112500"/>
          </a:effectLst>
        </p:spPr>
      </p:pic>
    </p:spTree>
    <p:extLst>
      <p:ext uri="{BB962C8B-B14F-4D97-AF65-F5344CB8AC3E}">
        <p14:creationId xmlns:p14="http://schemas.microsoft.com/office/powerpoint/2010/main" val="21138641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911634" y="1548505"/>
            <a:ext cx="6581124" cy="4073936"/>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استخدام مخطط السبب والأثر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أهمية المخطط</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تكون المشكلة ناتجة عن أكثر من سبب في الوقت نفسه. ولذلك فإن التفكير في سبب واحد فقط قد يؤدي إلى حل غير كافٍ</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فعلى سبيل المثال، قد يكون ارتفاع معدل الأخطاء مرتبطًا بالموظفين، والنظام، والإجراءات، والبيانات، وبيئة العمل في الوقت نفسه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خلال مخطط السبب والأثر يستطيع فريق التحسين جمع الأفكار وتنظيمها بدلًا من التعامل معها بصورة عشوائية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6DB509A0-5B45-4271-B069-37FBC1E7DC2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22959" y="2568109"/>
            <a:ext cx="3461657" cy="23077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13504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663440" y="1104630"/>
            <a:ext cx="6894563" cy="5753370"/>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تحليل باريتو</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Pareto Analysis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تطبيق باريتو</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لنفترض أن مؤسسة سجلت 100 شكوى، وبعد تحليلها وجدت أن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40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شكوى بسبب التأخير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25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شكوى بسبب أخطاء البيانات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15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شكوى بسبب صعوبة التواصل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10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شكاوى بسبب النظام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10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شكاوى لأسباب أخرى</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في هذه الحالة يمكن البدء بتحليل التأخير وأخطاء البيانات لأنهما يمثلان الجزء الأكبر من الشكاوى</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والهدف ليس تجاهل بقية المشكلات، وإنما ترتيب الجهود وفق حجم الأثر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3BD3165D-636D-4480-992B-DD2923EE666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40526" y="2625925"/>
            <a:ext cx="3513909" cy="2277911"/>
          </a:xfrm>
          <a:prstGeom prst="rect">
            <a:avLst/>
          </a:prstGeom>
          <a:ln>
            <a:noFill/>
          </a:ln>
          <a:effectLst>
            <a:softEdge rad="112500"/>
          </a:effectLst>
        </p:spPr>
      </p:pic>
    </p:spTree>
    <p:extLst>
      <p:ext uri="{BB962C8B-B14F-4D97-AF65-F5344CB8AC3E}">
        <p14:creationId xmlns:p14="http://schemas.microsoft.com/office/powerpoint/2010/main" val="4083159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883381" y="856933"/>
            <a:ext cx="7618725" cy="5873403"/>
          </a:xfrm>
          <a:prstGeom prst="rect">
            <a:avLst/>
          </a:prstGeom>
          <a:noFill/>
        </p:spPr>
        <p:txBody>
          <a:bodyPr wrap="square">
            <a:spAutoFit/>
          </a:bodyPr>
          <a:lstStyle/>
          <a:p>
            <a:pPr marL="0" marR="0" algn="ctr" rtl="1">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تقييم مخاطر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المخاطر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تبدأ عملية تقييم المخاطر بتحديد النقاط التي يمكن أن يحدث فيها فشل أو خطأ</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تشمل المخاطر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إدخال بيانات غير صحيحة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فقدان مستند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تعطل النظام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تأخر الموافقة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عدم وضوح الصلاحيات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عدم الالتزام بالإجراء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الاعتماد على موظف واحد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ضعف التكامل بين الأنظمة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تحديد المخاطر، يتم تحليل احتمال حدوثها وتأثيرها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C14D8C5D-EB58-49D9-9107-80ED0CFECB6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85066" y="3003600"/>
            <a:ext cx="3318249" cy="2483503"/>
          </a:xfrm>
          <a:prstGeom prst="rect">
            <a:avLst/>
          </a:prstGeom>
        </p:spPr>
      </p:pic>
    </p:spTree>
    <p:extLst>
      <p:ext uri="{BB962C8B-B14F-4D97-AF65-F5344CB8AC3E}">
        <p14:creationId xmlns:p14="http://schemas.microsoft.com/office/powerpoint/2010/main" val="16558615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043646" y="1168523"/>
            <a:ext cx="8383799" cy="5219891"/>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تحديد أولويات 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معايير تحديد الأولوية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تقييم فرصة التحسين بناءً على</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الأثر المتوقع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تكلفة التنفيذ</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سهولة التنفيذ</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الوقت المطلوب</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مستوى المخاطر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عدد المستفيدين المتأثرين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الارتباط بالأهداف الاستراتيجية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إمكانية القياس</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64716F01-B1FF-4C03-8FD6-C8BC85C0892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52303" y="2865530"/>
            <a:ext cx="2982685" cy="2224219"/>
          </a:xfrm>
          <a:prstGeom prst="rect">
            <a:avLst/>
          </a:prstGeom>
        </p:spPr>
      </p:pic>
    </p:spTree>
    <p:extLst>
      <p:ext uri="{BB962C8B-B14F-4D97-AF65-F5344CB8AC3E}">
        <p14:creationId xmlns:p14="http://schemas.microsoft.com/office/powerpoint/2010/main" val="42448170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4DC40D-1A84-9E77-9579-2CB83A7E168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98566" y="2743200"/>
            <a:ext cx="2728851" cy="2189812"/>
          </a:xfrm>
          <a:prstGeom prst="rect">
            <a:avLst/>
          </a:prstGeom>
        </p:spPr>
      </p:pic>
      <p:sp>
        <p:nvSpPr>
          <p:cNvPr id="3" name="TextBox 2">
            <a:extLst>
              <a:ext uri="{FF2B5EF4-FFF2-40B4-BE49-F238E27FC236}">
                <a16:creationId xmlns:a16="http://schemas.microsoft.com/office/drawing/2014/main" id="{D0AA539B-020E-0B5F-BB30-BFDBB2D13D0B}"/>
              </a:ext>
            </a:extLst>
          </p:cNvPr>
          <p:cNvSpPr txBox="1"/>
          <p:nvPr/>
        </p:nvSpPr>
        <p:spPr>
          <a:xfrm>
            <a:off x="4376057" y="1267623"/>
            <a:ext cx="7137480" cy="5590377"/>
          </a:xfrm>
          <a:prstGeom prst="rect">
            <a:avLst/>
          </a:prstGeom>
          <a:noFill/>
        </p:spPr>
        <p:txBody>
          <a:bodyPr wrap="square">
            <a:spAutoFit/>
          </a:bodyPr>
          <a:lstStyle/>
          <a:p>
            <a:pPr marL="0" marR="0" algn="justLow" rtl="1">
              <a:lnSpc>
                <a:spcPct val="115000"/>
              </a:lnSpc>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مصفوفة الأثر والجهد</a:t>
            </a:r>
            <a:endParaRPr lang="en-US" sz="1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من الأدوات البسيطة التي يمكن استخدامها لتحديد الأولويات مصفوفة الأثر والجهد، حيث يتم تصنيف فرص التحسين إلى أربع مجموعات رئيسية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justLow" rtl="1">
              <a:lnSpc>
                <a:spcPct val="107000"/>
              </a:lnSpc>
              <a:spcBef>
                <a:spcPts val="0"/>
              </a:spcBef>
              <a:spcAft>
                <a:spcPts val="1000"/>
              </a:spcAft>
              <a:buFont typeface="Symbol" panose="05050102010706020507" pitchFamily="18" charset="2"/>
              <a:buChar char=""/>
            </a:pP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أثر مرتفع – جهد منخفض</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تعد من أفضل الفرص للبدء بها، لأنها تحقق نتائج جيدة بسرعة نسبية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justLow" rtl="1">
              <a:lnSpc>
                <a:spcPct val="107000"/>
              </a:lnSpc>
              <a:spcBef>
                <a:spcPts val="0"/>
              </a:spcBef>
              <a:spcAft>
                <a:spcPts val="1000"/>
              </a:spcAft>
              <a:buFont typeface="Symbol" panose="05050102010706020507" pitchFamily="18" charset="2"/>
              <a:buChar char=""/>
            </a:pP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أثر مرتفع – جهد مرتفع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تحتاج إلى تخطيط وموارد، لكنها قد تكون مبادرات استراتيجية مهمة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justLow" rtl="1">
              <a:lnSpc>
                <a:spcPct val="107000"/>
              </a:lnSpc>
              <a:spcBef>
                <a:spcPts val="0"/>
              </a:spcBef>
              <a:spcAft>
                <a:spcPts val="1000"/>
              </a:spcAft>
              <a:buFont typeface="Symbol" panose="05050102010706020507" pitchFamily="18" charset="2"/>
              <a:buChar char=""/>
            </a:pP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أثر منخفض – جهد منخفض</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يمكن تنفيذها عندما تكون هناك موارد متاحة، خاصة إذا كانت تساعد على تحسين تجربة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justLow" rtl="1">
              <a:lnSpc>
                <a:spcPct val="107000"/>
              </a:lnSpc>
              <a:spcBef>
                <a:spcPts val="0"/>
              </a:spcBef>
              <a:spcAft>
                <a:spcPts val="1000"/>
              </a:spcAft>
              <a:buFont typeface="Symbol" panose="05050102010706020507" pitchFamily="18" charset="2"/>
              <a:buChar char=""/>
            </a:pP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أثر منخفض – جهد مرتفع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عادة لا تكون أولوية في البداية، إلا إذا كانت هناك متطلبات إلزامية أو أسباب استراتيجية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731306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CF56D-4986-C6B8-E528-7495C2E94E8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9A39701-F8CC-6C4C-B456-ACFAEF3CDD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5015" y="2561641"/>
            <a:ext cx="2922402" cy="2165249"/>
          </a:xfrm>
          <a:prstGeom prst="rect">
            <a:avLst/>
          </a:prstGeom>
        </p:spPr>
      </p:pic>
      <p:sp>
        <p:nvSpPr>
          <p:cNvPr id="4" name="TextBox 3">
            <a:extLst>
              <a:ext uri="{FF2B5EF4-FFF2-40B4-BE49-F238E27FC236}">
                <a16:creationId xmlns:a16="http://schemas.microsoft.com/office/drawing/2014/main" id="{2AE17436-A7E6-0316-FBB7-E68F8E73D9D2}"/>
              </a:ext>
            </a:extLst>
          </p:cNvPr>
          <p:cNvSpPr txBox="1"/>
          <p:nvPr/>
        </p:nvSpPr>
        <p:spPr>
          <a:xfrm>
            <a:off x="4434306" y="1494447"/>
            <a:ext cx="7074747" cy="4299639"/>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متطلبات نجاح تشخيص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يتطلب التشخيص الجيد توفر بيانات موثوقة، ومشاركة الأشخاص الذين يعرفون العملية، ودعم الإدارة، ووضوح المشكلة المستهدفة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يحتاج الفريق إلى تبني منهج موضوعي قائم على الأدلة، بحيث يتم التمييز بين الرأي والحقيقة. فإذا قال أحد المشاركين إن "العملية تستغرق وقتًا طويلًا"، ينبغي تحويل هذا الرأي إلى بيانات يمكن قياسها وتحليلها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المهم أيضًا ألا ينظر فريق التحسين إلى المشكلة باعتبارها خطأ فرديًا، بل باعتبارها نتيجة لتفاعل مجموعة من العوامل داخل النظام. وهذا يجعل الحلول أكثر استدامة ويقلل احتمال عودة المشكلة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303039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308A2557-06A8-E90A-D5C7-E32B71E0277F}"/>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DB0C8E41-4747-8978-3A58-322D6E705014}"/>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119EC3F2-DBCB-DAE1-E491-D53A1DB799D6}"/>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B0E43F58-F15C-A874-3DA7-0473136EE2EF}"/>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A3240AF7-2EC7-790A-65A2-27C0AF83C2CF}"/>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9B0A8582-6CB3-A01D-2FEA-AA31C8C12987}"/>
              </a:ext>
            </a:extLst>
          </p:cNvPr>
          <p:cNvSpPr txBox="1"/>
          <p:nvPr/>
        </p:nvSpPr>
        <p:spPr>
          <a:xfrm>
            <a:off x="9265876" y="1793617"/>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الجلسة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الثانية</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B41E18B8-9F03-B479-8C8B-09859763BABE}"/>
              </a:ext>
            </a:extLst>
          </p:cNvPr>
          <p:cNvSpPr txBox="1"/>
          <p:nvPr/>
        </p:nvSpPr>
        <p:spPr>
          <a:xfrm>
            <a:off x="2925907" y="1427845"/>
            <a:ext cx="6121564" cy="1587294"/>
          </a:xfrm>
          <a:prstGeom prst="rect">
            <a:avLst/>
          </a:prstGeom>
          <a:noFill/>
        </p:spPr>
        <p:txBody>
          <a:bodyPr wrap="square" rtlCol="0">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Y" sz="44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تبسيط الإجراءات وإعادة تصميم العمليات</a:t>
            </a:r>
            <a:endParaRPr kumimoji="0" lang="en-US" sz="44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54392845-C1FB-DDE7-B241-C6B9DE78E7C5}"/>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E614D0C9-7AE6-BE3F-6368-614185626E51}"/>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7FC0B81E-F532-23A0-9DDC-1AB1B845501A}"/>
              </a:ext>
            </a:extLst>
          </p:cNvPr>
          <p:cNvGrpSpPr/>
          <p:nvPr/>
        </p:nvGrpSpPr>
        <p:grpSpPr>
          <a:xfrm>
            <a:off x="1743769" y="3343594"/>
            <a:ext cx="9700356" cy="3110210"/>
            <a:chOff x="1769895" y="2940718"/>
            <a:chExt cx="9700356" cy="3110210"/>
          </a:xfrm>
        </p:grpSpPr>
        <p:pic>
          <p:nvPicPr>
            <p:cNvPr id="1028" name="Picture 4" descr="Goal ">
              <a:extLst>
                <a:ext uri="{FF2B5EF4-FFF2-40B4-BE49-F238E27FC236}">
                  <a16:creationId xmlns:a16="http://schemas.microsoft.com/office/drawing/2014/main" id="{965A9E6D-85AC-3B04-ABC6-558CFBE1CBEE}"/>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860651" y="4082143"/>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CE5689-F262-6BE9-0B26-29DDB495FC79}"/>
                </a:ext>
              </a:extLst>
            </p:cNvPr>
            <p:cNvSpPr txBox="1"/>
            <p:nvPr/>
          </p:nvSpPr>
          <p:spPr>
            <a:xfrm>
              <a:off x="1769895" y="2940718"/>
              <a:ext cx="8704462" cy="3110210"/>
            </a:xfrm>
            <a:prstGeom prst="rect">
              <a:avLst/>
            </a:prstGeom>
            <a:noFill/>
          </p:spPr>
          <p:txBody>
            <a:bodyPr wrap="square" rtlCol="0">
              <a:spAutoFit/>
            </a:bodyPr>
            <a:lstStyle/>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مبادئ تبسيط الإجراءات وتقليل الخطوات والموافقات.</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تصنيف الأنشطة إلى أنشطة ذات قيمة وأخرى غير ذات قيمة.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منهجيات الإلغاء والدمج وإعادة الترتيب والتبسيط.</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إعادة هندسة العمليات والتحسين التدريجي المستمر.</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تصميم الوضع المستقبلي للعملية (</a:t>
              </a:r>
              <a:r>
                <a:rPr lang="en-US"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To-Be).</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توحيد الإجراءات وإعداد إجراءات العمل القياسية </a:t>
              </a:r>
              <a:r>
                <a:rPr lang="en-US"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SOPs.</a:t>
              </a:r>
            </a:p>
            <a:p>
              <a:pPr marR="0" lvl="0" algn="r" rtl="1">
                <a:lnSpc>
                  <a:spcPct val="107000"/>
                </a:lnSpc>
                <a:spcBef>
                  <a:spcPts val="0"/>
                </a:spcBef>
                <a:spcAft>
                  <a:spcPts val="800"/>
                </a:spcAft>
                <a:buSzPts val="1800"/>
              </a:pPr>
              <a:endParaRPr lang="en-US" sz="1600" dirty="0">
                <a:solidFill>
                  <a:schemeClr val="bg1"/>
                </a:solidFill>
                <a:effectLst/>
                <a:latin typeface="Calibri" panose="020F0502020204030204" pitchFamily="34" charset="0"/>
                <a:ea typeface="Adobe Ming Std L"/>
                <a:cs typeface="Arial" panose="020B0604020202020204" pitchFamily="34" charset="0"/>
              </a:endParaRPr>
            </a:p>
          </p:txBody>
        </p:sp>
      </p:grpSp>
    </p:spTree>
    <p:extLst>
      <p:ext uri="{BB962C8B-B14F-4D97-AF65-F5344CB8AC3E}">
        <p14:creationId xmlns:p14="http://schemas.microsoft.com/office/powerpoint/2010/main" val="23101482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41E23B-A3F7-D405-5C60-549053FDCF9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EFBC89E-A4D0-EF2B-CCA2-DFFCB707ADD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68</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557D8519-C71C-AF1F-2559-2285C45BEB9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AB98C7B-8D47-A723-169C-4930EDE01AE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EDD59D45-06CD-083A-741F-30E4F5B9BF4C}"/>
              </a:ext>
            </a:extLst>
          </p:cNvPr>
          <p:cNvSpPr txBox="1"/>
          <p:nvPr/>
        </p:nvSpPr>
        <p:spPr>
          <a:xfrm>
            <a:off x="3501027" y="1622084"/>
            <a:ext cx="8287748" cy="4427879"/>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مبادئ أساسية لتبسيط الإجراءات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يقوم تبسيط الإجراءات الفعال على مجموعة من المبادئ التي تساعد المؤسسة على إعادة التفكير في طريقة تنفيذ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أهم هذه المبادئ أن يكون المستفيد محور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فإذا كانت هناك خطوة لا تضيف قيمة للمستفيد ولا تحقق ضرورة تنظيمية أو رقابية واضحة، فيجب فحص مدى الحاجة إليها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ينبغي تطبيق مبدأ </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المرة الواحدة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في إدخال البيانات؛ فإذا كانت المعلومة موجودة بالفعل في النظام، فلا ينبغي مطالبة الموظف أو المستفيد بإدخالها مرة أخرى دون سبب</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المبادئ المهمة أيضًا تفويض الصلاحيات، بحيث لا تصعد جميع القرارات إلى أعلى مستوى إداري، خاصة إذا كانت القرارات روتينية ومنخفضة المخاطر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C1F6FCD-A659-49B3-974A-65FBAB47A4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6061" y="2755160"/>
            <a:ext cx="2836243" cy="2127181"/>
          </a:xfrm>
          <a:prstGeom prst="rect">
            <a:avLst/>
          </a:prstGeom>
          <a:ln>
            <a:noFill/>
          </a:ln>
          <a:effectLst>
            <a:softEdge rad="112500"/>
          </a:effectLst>
        </p:spPr>
      </p:pic>
      <p:sp>
        <p:nvSpPr>
          <p:cNvPr id="8" name="TextBox 7">
            <a:extLst>
              <a:ext uri="{FF2B5EF4-FFF2-40B4-BE49-F238E27FC236}">
                <a16:creationId xmlns:a16="http://schemas.microsoft.com/office/drawing/2014/main" id="{768E3301-0740-49D3-ACA3-32DA94350440}"/>
              </a:ext>
            </a:extLst>
          </p:cNvPr>
          <p:cNvSpPr txBox="1"/>
          <p:nvPr/>
        </p:nvSpPr>
        <p:spPr>
          <a:xfrm>
            <a:off x="1920240" y="562063"/>
            <a:ext cx="9261566" cy="800219"/>
          </a:xfrm>
          <a:prstGeom prst="rect">
            <a:avLst/>
          </a:prstGeom>
          <a:noFill/>
        </p:spPr>
        <p:txBody>
          <a:bodyPr wrap="square">
            <a:spAutoFit/>
          </a:bodyPr>
          <a:lstStyle/>
          <a:p>
            <a:pPr marL="685800" marR="0" lvl="0" indent="0" algn="ctr" defTabSz="914400" rtl="1" eaLnBrk="1" fontAlgn="auto" latinLnBrk="0" hangingPunct="1">
              <a:lnSpc>
                <a:spcPct val="115000"/>
              </a:lnSpc>
              <a:spcBef>
                <a:spcPts val="0"/>
              </a:spcBef>
              <a:spcAft>
                <a:spcPts val="1000"/>
              </a:spcAft>
              <a:buClrTx/>
              <a:buSzTx/>
              <a:buFontTx/>
              <a:buNone/>
              <a:tabLst/>
              <a:defRPr/>
            </a:pPr>
            <a:r>
              <a:rPr kumimoji="0" lang="ar-SA" sz="4000" b="1" i="0" u="none" strike="noStrike" kern="1200" cap="none" spc="0" normalizeH="0" baseline="0" noProof="0" dirty="0">
                <a:ln>
                  <a:noFill/>
                </a:ln>
                <a:solidFill>
                  <a:srgbClr val="006666"/>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مبادئ تبسيط الإجراءات وتقليل الخطوات والموافقات</a:t>
            </a:r>
          </a:p>
        </p:txBody>
      </p:sp>
    </p:spTree>
    <p:extLst>
      <p:ext uri="{BB962C8B-B14F-4D97-AF65-F5344CB8AC3E}">
        <p14:creationId xmlns:p14="http://schemas.microsoft.com/office/powerpoint/2010/main" val="1910753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D5DDC-DD1C-DFA9-461E-7029154194D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D921045-B2D7-920F-BF77-5B6FDCF6609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16698" y="2795451"/>
            <a:ext cx="2567027" cy="2285723"/>
          </a:xfrm>
          <a:prstGeom prst="rect">
            <a:avLst/>
          </a:prstGeom>
        </p:spPr>
      </p:pic>
      <p:sp>
        <p:nvSpPr>
          <p:cNvPr id="4" name="TextBox 3">
            <a:extLst>
              <a:ext uri="{FF2B5EF4-FFF2-40B4-BE49-F238E27FC236}">
                <a16:creationId xmlns:a16="http://schemas.microsoft.com/office/drawing/2014/main" id="{9CCC5D8C-CACF-781B-DDE8-D0F7B3FD012A}"/>
              </a:ext>
            </a:extLst>
          </p:cNvPr>
          <p:cNvSpPr txBox="1"/>
          <p:nvPr/>
        </p:nvSpPr>
        <p:spPr>
          <a:xfrm>
            <a:off x="4140925" y="942905"/>
            <a:ext cx="7313199" cy="6211957"/>
          </a:xfrm>
          <a:prstGeom prst="rect">
            <a:avLst/>
          </a:prstGeom>
          <a:noFill/>
        </p:spPr>
        <p:txBody>
          <a:bodyPr wrap="square">
            <a:spAutoFit/>
          </a:bodyPr>
          <a:lstStyle/>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كذلك يجب تقليل عمليات النقل والتسليم بين الإدارات، لأن كل نقطة انتقال قد تؤدي إلى انتظار أو فقدان معلومات أو إعادة فحص</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أبرز مبادئ التبسيط</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حذف الخطوات التي لا تحقق قيمة أو ضرورة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تقليل عدد الموافقات غير الضرورية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دمج الخطوات المتشابهة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تقليل إعادة إدخال البيانات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تقليل نقاط التسليم بين الإدارات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تفويض القرارات المناسبة إلى المستويات التشغيلية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استخدام النماذج الموحدة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الاستفادة من التكامل والأتمتة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تصميم الإجراءات من منظور المستفيد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956713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D49C16CE-A9C5-487B-A680-91A1BE425B43}"/>
              </a:ext>
            </a:extLst>
          </p:cNvPr>
          <p:cNvGrpSpPr/>
          <p:nvPr/>
        </p:nvGrpSpPr>
        <p:grpSpPr>
          <a:xfrm>
            <a:off x="3678194" y="3002921"/>
            <a:ext cx="4973124" cy="3619552"/>
            <a:chOff x="2561249" y="2114550"/>
            <a:chExt cx="4021502" cy="2746448"/>
          </a:xfrm>
        </p:grpSpPr>
        <p:grpSp>
          <p:nvGrpSpPr>
            <p:cNvPr id="47" name="Group 46">
              <a:extLst>
                <a:ext uri="{FF2B5EF4-FFF2-40B4-BE49-F238E27FC236}">
                  <a16:creationId xmlns:a16="http://schemas.microsoft.com/office/drawing/2014/main" id="{A6937C68-2CFA-4EA8-B399-10FBB0FD89D2}"/>
                </a:ext>
              </a:extLst>
            </p:cNvPr>
            <p:cNvGrpSpPr/>
            <p:nvPr/>
          </p:nvGrpSpPr>
          <p:grpSpPr>
            <a:xfrm>
              <a:off x="2561249" y="2114550"/>
              <a:ext cx="4021502" cy="2746448"/>
              <a:chOff x="2561251" y="2223953"/>
              <a:chExt cx="4021502" cy="2746448"/>
            </a:xfrm>
          </p:grpSpPr>
          <p:sp>
            <p:nvSpPr>
              <p:cNvPr id="59" name="Freeform 6">
                <a:extLst>
                  <a:ext uri="{FF2B5EF4-FFF2-40B4-BE49-F238E27FC236}">
                    <a16:creationId xmlns:a16="http://schemas.microsoft.com/office/drawing/2014/main" id="{DF345D19-A96D-4700-A9C4-3D76CAC14320}"/>
                  </a:ext>
                </a:extLst>
              </p:cNvPr>
              <p:cNvSpPr>
                <a:spLocks/>
              </p:cNvSpPr>
              <p:nvPr/>
            </p:nvSpPr>
            <p:spPr bwMode="auto">
              <a:xfrm>
                <a:off x="2561251" y="2870793"/>
                <a:ext cx="2010751" cy="2099608"/>
              </a:xfrm>
              <a:custGeom>
                <a:avLst/>
                <a:gdLst>
                  <a:gd name="T0" fmla="*/ 0 w 317"/>
                  <a:gd name="T1" fmla="*/ 128 h 331"/>
                  <a:gd name="T2" fmla="*/ 317 w 317"/>
                  <a:gd name="T3" fmla="*/ 231 h 331"/>
                  <a:gd name="T4" fmla="*/ 0 w 317"/>
                  <a:gd name="T5" fmla="*/ 128 h 331"/>
                </a:gdLst>
                <a:ahLst/>
                <a:cxnLst>
                  <a:cxn ang="0">
                    <a:pos x="T0" y="T1"/>
                  </a:cxn>
                  <a:cxn ang="0">
                    <a:pos x="T2" y="T3"/>
                  </a:cxn>
                  <a:cxn ang="0">
                    <a:pos x="T4" y="T5"/>
                  </a:cxn>
                </a:cxnLst>
                <a:rect l="0" t="0" r="r" b="b"/>
                <a:pathLst>
                  <a:path w="317" h="331">
                    <a:moveTo>
                      <a:pt x="0" y="128"/>
                    </a:moveTo>
                    <a:cubicBezTo>
                      <a:pt x="62" y="331"/>
                      <a:pt x="317" y="231"/>
                      <a:pt x="317" y="231"/>
                    </a:cubicBezTo>
                    <a:cubicBezTo>
                      <a:pt x="317" y="231"/>
                      <a:pt x="170" y="0"/>
                      <a:pt x="0" y="128"/>
                    </a:cubicBezTo>
                    <a:close/>
                  </a:path>
                </a:pathLst>
              </a:custGeom>
              <a:solidFill>
                <a:srgbClr val="62C1D1"/>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0" name="Freeform 7">
                <a:extLst>
                  <a:ext uri="{FF2B5EF4-FFF2-40B4-BE49-F238E27FC236}">
                    <a16:creationId xmlns:a16="http://schemas.microsoft.com/office/drawing/2014/main" id="{AE91E5C6-5E99-4F63-A694-870C9FF1B97C}"/>
                  </a:ext>
                </a:extLst>
              </p:cNvPr>
              <p:cNvSpPr>
                <a:spLocks/>
              </p:cNvSpPr>
              <p:nvPr/>
            </p:nvSpPr>
            <p:spPr bwMode="auto">
              <a:xfrm>
                <a:off x="4572002" y="2870793"/>
                <a:ext cx="2010751" cy="2099608"/>
              </a:xfrm>
              <a:custGeom>
                <a:avLst/>
                <a:gdLst>
                  <a:gd name="T0" fmla="*/ 317 w 317"/>
                  <a:gd name="T1" fmla="*/ 128 h 331"/>
                  <a:gd name="T2" fmla="*/ 0 w 317"/>
                  <a:gd name="T3" fmla="*/ 231 h 331"/>
                  <a:gd name="T4" fmla="*/ 317 w 317"/>
                  <a:gd name="T5" fmla="*/ 128 h 331"/>
                </a:gdLst>
                <a:ahLst/>
                <a:cxnLst>
                  <a:cxn ang="0">
                    <a:pos x="T0" y="T1"/>
                  </a:cxn>
                  <a:cxn ang="0">
                    <a:pos x="T2" y="T3"/>
                  </a:cxn>
                  <a:cxn ang="0">
                    <a:pos x="T4" y="T5"/>
                  </a:cxn>
                </a:cxnLst>
                <a:rect l="0" t="0" r="r" b="b"/>
                <a:pathLst>
                  <a:path w="317" h="331">
                    <a:moveTo>
                      <a:pt x="317" y="128"/>
                    </a:moveTo>
                    <a:cubicBezTo>
                      <a:pt x="148" y="0"/>
                      <a:pt x="0" y="231"/>
                      <a:pt x="0" y="231"/>
                    </a:cubicBezTo>
                    <a:cubicBezTo>
                      <a:pt x="0" y="231"/>
                      <a:pt x="256" y="331"/>
                      <a:pt x="317" y="128"/>
                    </a:cubicBezTo>
                    <a:close/>
                  </a:path>
                </a:pathLst>
              </a:custGeom>
              <a:solidFill>
                <a:srgbClr val="003845"/>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1" name="Freeform 10">
                <a:extLst>
                  <a:ext uri="{FF2B5EF4-FFF2-40B4-BE49-F238E27FC236}">
                    <a16:creationId xmlns:a16="http://schemas.microsoft.com/office/drawing/2014/main" id="{5DCEA156-F52A-4505-83B9-06AA503DE4D3}"/>
                  </a:ext>
                </a:extLst>
              </p:cNvPr>
              <p:cNvSpPr>
                <a:spLocks/>
              </p:cNvSpPr>
              <p:nvPr/>
            </p:nvSpPr>
            <p:spPr bwMode="auto">
              <a:xfrm>
                <a:off x="2890881" y="2598013"/>
                <a:ext cx="1789086" cy="1737969"/>
              </a:xfrm>
              <a:custGeom>
                <a:avLst/>
                <a:gdLst>
                  <a:gd name="T0" fmla="*/ 70 w 282"/>
                  <a:gd name="T1" fmla="*/ 4 h 274"/>
                  <a:gd name="T2" fmla="*/ 266 w 282"/>
                  <a:gd name="T3" fmla="*/ 274 h 274"/>
                  <a:gd name="T4" fmla="*/ 70 w 282"/>
                  <a:gd name="T5" fmla="*/ 4 h 274"/>
                </a:gdLst>
                <a:ahLst/>
                <a:cxnLst>
                  <a:cxn ang="0">
                    <a:pos x="T0" y="T1"/>
                  </a:cxn>
                  <a:cxn ang="0">
                    <a:pos x="T2" y="T3"/>
                  </a:cxn>
                  <a:cxn ang="0">
                    <a:pos x="T4" y="T5"/>
                  </a:cxn>
                </a:cxnLst>
                <a:rect l="0" t="0" r="r" b="b"/>
                <a:pathLst>
                  <a:path w="282" h="274">
                    <a:moveTo>
                      <a:pt x="70" y="4"/>
                    </a:moveTo>
                    <a:cubicBezTo>
                      <a:pt x="0" y="205"/>
                      <a:pt x="266" y="274"/>
                      <a:pt x="266" y="274"/>
                    </a:cubicBezTo>
                    <a:cubicBezTo>
                      <a:pt x="266" y="274"/>
                      <a:pt x="282" y="0"/>
                      <a:pt x="70" y="4"/>
                    </a:cubicBezTo>
                    <a:close/>
                  </a:path>
                </a:pathLst>
              </a:custGeom>
              <a:solidFill>
                <a:srgbClr val="268CAB"/>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2" name="Freeform 11">
                <a:extLst>
                  <a:ext uri="{FF2B5EF4-FFF2-40B4-BE49-F238E27FC236}">
                    <a16:creationId xmlns:a16="http://schemas.microsoft.com/office/drawing/2014/main" id="{40C0FB89-1E80-4FBB-9073-9AD6EA1DD078}"/>
                  </a:ext>
                </a:extLst>
              </p:cNvPr>
              <p:cNvSpPr>
                <a:spLocks/>
              </p:cNvSpPr>
              <p:nvPr/>
            </p:nvSpPr>
            <p:spPr bwMode="auto">
              <a:xfrm>
                <a:off x="4470721" y="2598013"/>
                <a:ext cx="1788608" cy="1737969"/>
              </a:xfrm>
              <a:custGeom>
                <a:avLst/>
                <a:gdLst>
                  <a:gd name="T0" fmla="*/ 213 w 282"/>
                  <a:gd name="T1" fmla="*/ 4 h 274"/>
                  <a:gd name="T2" fmla="*/ 17 w 282"/>
                  <a:gd name="T3" fmla="*/ 274 h 274"/>
                  <a:gd name="T4" fmla="*/ 213 w 282"/>
                  <a:gd name="T5" fmla="*/ 4 h 274"/>
                </a:gdLst>
                <a:ahLst/>
                <a:cxnLst>
                  <a:cxn ang="0">
                    <a:pos x="T0" y="T1"/>
                  </a:cxn>
                  <a:cxn ang="0">
                    <a:pos x="T2" y="T3"/>
                  </a:cxn>
                  <a:cxn ang="0">
                    <a:pos x="T4" y="T5"/>
                  </a:cxn>
                </a:cxnLst>
                <a:rect l="0" t="0" r="r" b="b"/>
                <a:pathLst>
                  <a:path w="282" h="274">
                    <a:moveTo>
                      <a:pt x="213" y="4"/>
                    </a:moveTo>
                    <a:cubicBezTo>
                      <a:pt x="0" y="0"/>
                      <a:pt x="17" y="274"/>
                      <a:pt x="17" y="274"/>
                    </a:cubicBezTo>
                    <a:cubicBezTo>
                      <a:pt x="17" y="274"/>
                      <a:pt x="282" y="205"/>
                      <a:pt x="213" y="4"/>
                    </a:cubicBezTo>
                    <a:close/>
                  </a:path>
                </a:pathLst>
              </a:custGeom>
              <a:solidFill>
                <a:srgbClr val="023568"/>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3" name="Freeform 12">
                <a:extLst>
                  <a:ext uri="{FF2B5EF4-FFF2-40B4-BE49-F238E27FC236}">
                    <a16:creationId xmlns:a16="http://schemas.microsoft.com/office/drawing/2014/main" id="{6A21D946-43C0-4611-BC35-BABBC45D7115}"/>
                  </a:ext>
                </a:extLst>
              </p:cNvPr>
              <p:cNvSpPr>
                <a:spLocks/>
              </p:cNvSpPr>
              <p:nvPr/>
            </p:nvSpPr>
            <p:spPr bwMode="auto">
              <a:xfrm>
                <a:off x="3474662" y="2223953"/>
                <a:ext cx="2207574" cy="2112029"/>
              </a:xfrm>
              <a:custGeom>
                <a:avLst/>
                <a:gdLst>
                  <a:gd name="T0" fmla="*/ 174 w 348"/>
                  <a:gd name="T1" fmla="*/ 0 h 333"/>
                  <a:gd name="T2" fmla="*/ 174 w 348"/>
                  <a:gd name="T3" fmla="*/ 333 h 333"/>
                  <a:gd name="T4" fmla="*/ 174 w 348"/>
                  <a:gd name="T5" fmla="*/ 0 h 333"/>
                </a:gdLst>
                <a:ahLst/>
                <a:cxnLst>
                  <a:cxn ang="0">
                    <a:pos x="T0" y="T1"/>
                  </a:cxn>
                  <a:cxn ang="0">
                    <a:pos x="T2" y="T3"/>
                  </a:cxn>
                  <a:cxn ang="0">
                    <a:pos x="T4" y="T5"/>
                  </a:cxn>
                </a:cxnLst>
                <a:rect l="0" t="0" r="r" b="b"/>
                <a:pathLst>
                  <a:path w="348" h="333">
                    <a:moveTo>
                      <a:pt x="174" y="0"/>
                    </a:moveTo>
                    <a:cubicBezTo>
                      <a:pt x="0" y="121"/>
                      <a:pt x="174" y="333"/>
                      <a:pt x="174" y="333"/>
                    </a:cubicBezTo>
                    <a:cubicBezTo>
                      <a:pt x="174" y="333"/>
                      <a:pt x="348" y="121"/>
                      <a:pt x="174" y="0"/>
                    </a:cubicBezTo>
                    <a:close/>
                  </a:path>
                </a:pathLst>
              </a:custGeom>
              <a:solidFill>
                <a:srgbClr val="1673A3"/>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4" name="Freeform 8">
                <a:extLst>
                  <a:ext uri="{FF2B5EF4-FFF2-40B4-BE49-F238E27FC236}">
                    <a16:creationId xmlns:a16="http://schemas.microsoft.com/office/drawing/2014/main" id="{B21C1CB2-527A-40E7-978A-9A2A3E3C1753}"/>
                  </a:ext>
                </a:extLst>
              </p:cNvPr>
              <p:cNvSpPr>
                <a:spLocks/>
              </p:cNvSpPr>
              <p:nvPr/>
            </p:nvSpPr>
            <p:spPr bwMode="auto">
              <a:xfrm>
                <a:off x="2805368" y="3536236"/>
                <a:ext cx="640080" cy="640080"/>
              </a:xfrm>
              <a:custGeom>
                <a:avLst/>
                <a:gdLst>
                  <a:gd name="T0" fmla="*/ 48 w 128"/>
                  <a:gd name="T1" fmla="*/ 10 h 128"/>
                  <a:gd name="T2" fmla="*/ 10 w 128"/>
                  <a:gd name="T3" fmla="*/ 81 h 128"/>
                  <a:gd name="T4" fmla="*/ 81 w 128"/>
                  <a:gd name="T5" fmla="*/ 119 h 128"/>
                  <a:gd name="T6" fmla="*/ 119 w 128"/>
                  <a:gd name="T7" fmla="*/ 48 h 128"/>
                  <a:gd name="T8" fmla="*/ 48 w 128"/>
                  <a:gd name="T9" fmla="*/ 10 h 128"/>
                </a:gdLst>
                <a:ahLst/>
                <a:cxnLst>
                  <a:cxn ang="0">
                    <a:pos x="T0" y="T1"/>
                  </a:cxn>
                  <a:cxn ang="0">
                    <a:pos x="T2" y="T3"/>
                  </a:cxn>
                  <a:cxn ang="0">
                    <a:pos x="T4" y="T5"/>
                  </a:cxn>
                  <a:cxn ang="0">
                    <a:pos x="T6" y="T7"/>
                  </a:cxn>
                  <a:cxn ang="0">
                    <a:pos x="T8" y="T9"/>
                  </a:cxn>
                </a:cxnLst>
                <a:rect l="0" t="0" r="r" b="b"/>
                <a:pathLst>
                  <a:path w="128" h="128">
                    <a:moveTo>
                      <a:pt x="48" y="10"/>
                    </a:moveTo>
                    <a:cubicBezTo>
                      <a:pt x="17" y="19"/>
                      <a:pt x="0" y="51"/>
                      <a:pt x="10" y="81"/>
                    </a:cubicBezTo>
                    <a:cubicBezTo>
                      <a:pt x="19" y="111"/>
                      <a:pt x="51" y="128"/>
                      <a:pt x="81" y="119"/>
                    </a:cubicBezTo>
                    <a:cubicBezTo>
                      <a:pt x="111" y="110"/>
                      <a:pt x="128" y="78"/>
                      <a:pt x="119" y="48"/>
                    </a:cubicBezTo>
                    <a:cubicBezTo>
                      <a:pt x="110" y="17"/>
                      <a:pt x="78" y="0"/>
                      <a:pt x="48" y="10"/>
                    </a:cubicBezTo>
                    <a:close/>
                  </a:path>
                </a:pathLst>
              </a:custGeom>
              <a:solidFill>
                <a:srgbClr val="62C1D1"/>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5" name="Freeform 9">
                <a:extLst>
                  <a:ext uri="{FF2B5EF4-FFF2-40B4-BE49-F238E27FC236}">
                    <a16:creationId xmlns:a16="http://schemas.microsoft.com/office/drawing/2014/main" id="{1FD89F51-9DFE-4CC8-9B3F-883BA7C1A024}"/>
                  </a:ext>
                </a:extLst>
              </p:cNvPr>
              <p:cNvSpPr>
                <a:spLocks/>
              </p:cNvSpPr>
              <p:nvPr/>
            </p:nvSpPr>
            <p:spPr bwMode="auto">
              <a:xfrm>
                <a:off x="5742905" y="3536236"/>
                <a:ext cx="640080" cy="640080"/>
              </a:xfrm>
              <a:custGeom>
                <a:avLst/>
                <a:gdLst>
                  <a:gd name="T0" fmla="*/ 119 w 128"/>
                  <a:gd name="T1" fmla="*/ 47 h 128"/>
                  <a:gd name="T2" fmla="*/ 47 w 128"/>
                  <a:gd name="T3" fmla="*/ 9 h 128"/>
                  <a:gd name="T4" fmla="*/ 9 w 128"/>
                  <a:gd name="T5" fmla="*/ 80 h 128"/>
                  <a:gd name="T6" fmla="*/ 81 w 128"/>
                  <a:gd name="T7" fmla="*/ 118 h 128"/>
                  <a:gd name="T8" fmla="*/ 119 w 128"/>
                  <a:gd name="T9" fmla="*/ 47 h 128"/>
                </a:gdLst>
                <a:ahLst/>
                <a:cxnLst>
                  <a:cxn ang="0">
                    <a:pos x="T0" y="T1"/>
                  </a:cxn>
                  <a:cxn ang="0">
                    <a:pos x="T2" y="T3"/>
                  </a:cxn>
                  <a:cxn ang="0">
                    <a:pos x="T4" y="T5"/>
                  </a:cxn>
                  <a:cxn ang="0">
                    <a:pos x="T6" y="T7"/>
                  </a:cxn>
                  <a:cxn ang="0">
                    <a:pos x="T8" y="T9"/>
                  </a:cxn>
                </a:cxnLst>
                <a:rect l="0" t="0" r="r" b="b"/>
                <a:pathLst>
                  <a:path w="128" h="128">
                    <a:moveTo>
                      <a:pt x="119" y="47"/>
                    </a:moveTo>
                    <a:cubicBezTo>
                      <a:pt x="109" y="17"/>
                      <a:pt x="77" y="0"/>
                      <a:pt x="47" y="9"/>
                    </a:cubicBezTo>
                    <a:cubicBezTo>
                      <a:pt x="17" y="18"/>
                      <a:pt x="0" y="50"/>
                      <a:pt x="9" y="80"/>
                    </a:cubicBezTo>
                    <a:cubicBezTo>
                      <a:pt x="18" y="111"/>
                      <a:pt x="50" y="128"/>
                      <a:pt x="81" y="118"/>
                    </a:cubicBezTo>
                    <a:cubicBezTo>
                      <a:pt x="111" y="109"/>
                      <a:pt x="128" y="77"/>
                      <a:pt x="119" y="47"/>
                    </a:cubicBezTo>
                    <a:close/>
                  </a:path>
                </a:pathLst>
              </a:custGeom>
              <a:solidFill>
                <a:srgbClr val="003845"/>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6" name="Freeform 14">
                <a:extLst>
                  <a:ext uri="{FF2B5EF4-FFF2-40B4-BE49-F238E27FC236}">
                    <a16:creationId xmlns:a16="http://schemas.microsoft.com/office/drawing/2014/main" id="{964C7258-09F5-44FF-A8ED-6BE7F81977CC}"/>
                  </a:ext>
                </a:extLst>
              </p:cNvPr>
              <p:cNvSpPr>
                <a:spLocks/>
              </p:cNvSpPr>
              <p:nvPr/>
            </p:nvSpPr>
            <p:spPr bwMode="auto">
              <a:xfrm>
                <a:off x="3375749" y="2770943"/>
                <a:ext cx="640080" cy="640080"/>
              </a:xfrm>
              <a:custGeom>
                <a:avLst/>
                <a:gdLst>
                  <a:gd name="T0" fmla="*/ 47 w 127"/>
                  <a:gd name="T1" fmla="*/ 9 h 128"/>
                  <a:gd name="T2" fmla="*/ 9 w 127"/>
                  <a:gd name="T3" fmla="*/ 80 h 128"/>
                  <a:gd name="T4" fmla="*/ 80 w 127"/>
                  <a:gd name="T5" fmla="*/ 118 h 128"/>
                  <a:gd name="T6" fmla="*/ 118 w 127"/>
                  <a:gd name="T7" fmla="*/ 47 h 128"/>
                  <a:gd name="T8" fmla="*/ 47 w 127"/>
                  <a:gd name="T9" fmla="*/ 9 h 128"/>
                </a:gdLst>
                <a:ahLst/>
                <a:cxnLst>
                  <a:cxn ang="0">
                    <a:pos x="T0" y="T1"/>
                  </a:cxn>
                  <a:cxn ang="0">
                    <a:pos x="T2" y="T3"/>
                  </a:cxn>
                  <a:cxn ang="0">
                    <a:pos x="T4" y="T5"/>
                  </a:cxn>
                  <a:cxn ang="0">
                    <a:pos x="T6" y="T7"/>
                  </a:cxn>
                  <a:cxn ang="0">
                    <a:pos x="T8" y="T9"/>
                  </a:cxn>
                </a:cxnLst>
                <a:rect l="0" t="0" r="r" b="b"/>
                <a:pathLst>
                  <a:path w="127" h="128">
                    <a:moveTo>
                      <a:pt x="47" y="9"/>
                    </a:moveTo>
                    <a:cubicBezTo>
                      <a:pt x="17" y="18"/>
                      <a:pt x="0" y="50"/>
                      <a:pt x="9" y="80"/>
                    </a:cubicBezTo>
                    <a:cubicBezTo>
                      <a:pt x="18" y="111"/>
                      <a:pt x="50" y="128"/>
                      <a:pt x="80" y="118"/>
                    </a:cubicBezTo>
                    <a:cubicBezTo>
                      <a:pt x="110" y="109"/>
                      <a:pt x="127" y="77"/>
                      <a:pt x="118" y="47"/>
                    </a:cubicBezTo>
                    <a:cubicBezTo>
                      <a:pt x="109" y="17"/>
                      <a:pt x="77" y="0"/>
                      <a:pt x="47" y="9"/>
                    </a:cubicBezTo>
                    <a:close/>
                  </a:path>
                </a:pathLst>
              </a:custGeom>
              <a:solidFill>
                <a:srgbClr val="268CAB"/>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7" name="Freeform 15">
                <a:extLst>
                  <a:ext uri="{FF2B5EF4-FFF2-40B4-BE49-F238E27FC236}">
                    <a16:creationId xmlns:a16="http://schemas.microsoft.com/office/drawing/2014/main" id="{CB24797A-C2DB-4CE2-AA6E-6A589A3D6038}"/>
                  </a:ext>
                </a:extLst>
              </p:cNvPr>
              <p:cNvSpPr>
                <a:spLocks/>
              </p:cNvSpPr>
              <p:nvPr/>
            </p:nvSpPr>
            <p:spPr bwMode="auto">
              <a:xfrm>
                <a:off x="5221198" y="2751903"/>
                <a:ext cx="640080" cy="640080"/>
              </a:xfrm>
              <a:custGeom>
                <a:avLst/>
                <a:gdLst>
                  <a:gd name="T0" fmla="*/ 119 w 128"/>
                  <a:gd name="T1" fmla="*/ 47 h 127"/>
                  <a:gd name="T2" fmla="*/ 47 w 128"/>
                  <a:gd name="T3" fmla="*/ 9 h 127"/>
                  <a:gd name="T4" fmla="*/ 9 w 128"/>
                  <a:gd name="T5" fmla="*/ 80 h 127"/>
                  <a:gd name="T6" fmla="*/ 81 w 128"/>
                  <a:gd name="T7" fmla="*/ 118 h 127"/>
                  <a:gd name="T8" fmla="*/ 119 w 128"/>
                  <a:gd name="T9" fmla="*/ 47 h 127"/>
                </a:gdLst>
                <a:ahLst/>
                <a:cxnLst>
                  <a:cxn ang="0">
                    <a:pos x="T0" y="T1"/>
                  </a:cxn>
                  <a:cxn ang="0">
                    <a:pos x="T2" y="T3"/>
                  </a:cxn>
                  <a:cxn ang="0">
                    <a:pos x="T4" y="T5"/>
                  </a:cxn>
                  <a:cxn ang="0">
                    <a:pos x="T6" y="T7"/>
                  </a:cxn>
                  <a:cxn ang="0">
                    <a:pos x="T8" y="T9"/>
                  </a:cxn>
                </a:cxnLst>
                <a:rect l="0" t="0" r="r" b="b"/>
                <a:pathLst>
                  <a:path w="128" h="127">
                    <a:moveTo>
                      <a:pt x="119" y="47"/>
                    </a:moveTo>
                    <a:cubicBezTo>
                      <a:pt x="109" y="17"/>
                      <a:pt x="78" y="0"/>
                      <a:pt x="47" y="9"/>
                    </a:cubicBezTo>
                    <a:cubicBezTo>
                      <a:pt x="17" y="18"/>
                      <a:pt x="0" y="50"/>
                      <a:pt x="9" y="80"/>
                    </a:cubicBezTo>
                    <a:cubicBezTo>
                      <a:pt x="19" y="110"/>
                      <a:pt x="51" y="127"/>
                      <a:pt x="81" y="118"/>
                    </a:cubicBezTo>
                    <a:cubicBezTo>
                      <a:pt x="111" y="109"/>
                      <a:pt x="128" y="77"/>
                      <a:pt x="119" y="47"/>
                    </a:cubicBezTo>
                    <a:close/>
                  </a:path>
                </a:pathLst>
              </a:custGeom>
              <a:solidFill>
                <a:srgbClr val="023568"/>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8" name="Freeform 13">
                <a:extLst>
                  <a:ext uri="{FF2B5EF4-FFF2-40B4-BE49-F238E27FC236}">
                    <a16:creationId xmlns:a16="http://schemas.microsoft.com/office/drawing/2014/main" id="{6C06E6C9-51F4-421A-80C5-24F3FC5288A7}"/>
                  </a:ext>
                </a:extLst>
              </p:cNvPr>
              <p:cNvSpPr>
                <a:spLocks/>
              </p:cNvSpPr>
              <p:nvPr/>
            </p:nvSpPr>
            <p:spPr bwMode="auto">
              <a:xfrm>
                <a:off x="4264582" y="2505494"/>
                <a:ext cx="640080" cy="640080"/>
              </a:xfrm>
              <a:custGeom>
                <a:avLst/>
                <a:gdLst>
                  <a:gd name="T0" fmla="*/ 53 w 143"/>
                  <a:gd name="T1" fmla="*/ 10 h 142"/>
                  <a:gd name="T2" fmla="*/ 11 w 143"/>
                  <a:gd name="T3" fmla="*/ 89 h 142"/>
                  <a:gd name="T4" fmla="*/ 90 w 143"/>
                  <a:gd name="T5" fmla="*/ 132 h 142"/>
                  <a:gd name="T6" fmla="*/ 132 w 143"/>
                  <a:gd name="T7" fmla="*/ 52 h 142"/>
                  <a:gd name="T8" fmla="*/ 53 w 143"/>
                  <a:gd name="T9" fmla="*/ 10 h 142"/>
                </a:gdLst>
                <a:ahLst/>
                <a:cxnLst>
                  <a:cxn ang="0">
                    <a:pos x="T0" y="T1"/>
                  </a:cxn>
                  <a:cxn ang="0">
                    <a:pos x="T2" y="T3"/>
                  </a:cxn>
                  <a:cxn ang="0">
                    <a:pos x="T4" y="T5"/>
                  </a:cxn>
                  <a:cxn ang="0">
                    <a:pos x="T6" y="T7"/>
                  </a:cxn>
                  <a:cxn ang="0">
                    <a:pos x="T8" y="T9"/>
                  </a:cxn>
                </a:cxnLst>
                <a:rect l="0" t="0" r="r" b="b"/>
                <a:pathLst>
                  <a:path w="143" h="142">
                    <a:moveTo>
                      <a:pt x="53" y="10"/>
                    </a:moveTo>
                    <a:cubicBezTo>
                      <a:pt x="19" y="20"/>
                      <a:pt x="0" y="56"/>
                      <a:pt x="11" y="89"/>
                    </a:cubicBezTo>
                    <a:cubicBezTo>
                      <a:pt x="21" y="123"/>
                      <a:pt x="57" y="142"/>
                      <a:pt x="90" y="132"/>
                    </a:cubicBezTo>
                    <a:cubicBezTo>
                      <a:pt x="124" y="121"/>
                      <a:pt x="143" y="86"/>
                      <a:pt x="132" y="52"/>
                    </a:cubicBezTo>
                    <a:cubicBezTo>
                      <a:pt x="122" y="19"/>
                      <a:pt x="87" y="0"/>
                      <a:pt x="53" y="10"/>
                    </a:cubicBezTo>
                    <a:close/>
                  </a:path>
                </a:pathLst>
              </a:custGeom>
              <a:solidFill>
                <a:srgbClr val="1673A3"/>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grpSp>
        <p:sp>
          <p:nvSpPr>
            <p:cNvPr id="54" name="Google Shape;567;p27">
              <a:extLst>
                <a:ext uri="{FF2B5EF4-FFF2-40B4-BE49-F238E27FC236}">
                  <a16:creationId xmlns:a16="http://schemas.microsoft.com/office/drawing/2014/main" id="{897A3CF5-2C48-4725-83C1-2191217836D0}"/>
                </a:ext>
              </a:extLst>
            </p:cNvPr>
            <p:cNvSpPr txBox="1"/>
            <p:nvPr/>
          </p:nvSpPr>
          <p:spPr>
            <a:xfrm>
              <a:off x="5966789" y="3592992"/>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01</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Google Shape;567;p27">
              <a:extLst>
                <a:ext uri="{FF2B5EF4-FFF2-40B4-BE49-F238E27FC236}">
                  <a16:creationId xmlns:a16="http://schemas.microsoft.com/office/drawing/2014/main" id="{53DC169E-FFC8-4CAB-A162-079AFD52BF32}"/>
                </a:ext>
              </a:extLst>
            </p:cNvPr>
            <p:cNvSpPr txBox="1"/>
            <p:nvPr/>
          </p:nvSpPr>
          <p:spPr>
            <a:xfrm>
              <a:off x="2996306" y="3653626"/>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a:ln>
                    <a:noFill/>
                  </a:ln>
                  <a:solidFill>
                    <a:prstClr val="white"/>
                  </a:solidFill>
                  <a:effectLst/>
                  <a:uLnTx/>
                  <a:uFillTx/>
                  <a:latin typeface="Montserrat"/>
                  <a:ea typeface="Montserrat"/>
                  <a:cs typeface="Montserrat"/>
                  <a:sym typeface="Montserrat"/>
                </a:rPr>
                <a:t>05</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Google Shape;567;p27">
              <a:extLst>
                <a:ext uri="{FF2B5EF4-FFF2-40B4-BE49-F238E27FC236}">
                  <a16:creationId xmlns:a16="http://schemas.microsoft.com/office/drawing/2014/main" id="{A7CDF97A-CFE7-4E2A-9E9C-C58AC6332E58}"/>
                </a:ext>
              </a:extLst>
            </p:cNvPr>
            <p:cNvSpPr txBox="1"/>
            <p:nvPr/>
          </p:nvSpPr>
          <p:spPr>
            <a:xfrm>
              <a:off x="3574501" y="2862802"/>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04</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Google Shape;567;p27">
              <a:extLst>
                <a:ext uri="{FF2B5EF4-FFF2-40B4-BE49-F238E27FC236}">
                  <a16:creationId xmlns:a16="http://schemas.microsoft.com/office/drawing/2014/main" id="{DD51F2EE-4F7A-462D-BAC1-8386C46A720D}"/>
                </a:ext>
              </a:extLst>
            </p:cNvPr>
            <p:cNvSpPr txBox="1"/>
            <p:nvPr/>
          </p:nvSpPr>
          <p:spPr>
            <a:xfrm>
              <a:off x="4478576" y="2607509"/>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03</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Google Shape;567;p27">
              <a:extLst>
                <a:ext uri="{FF2B5EF4-FFF2-40B4-BE49-F238E27FC236}">
                  <a16:creationId xmlns:a16="http://schemas.microsoft.com/office/drawing/2014/main" id="{4E47B61A-E826-470B-8EC3-59198D320BB7}"/>
                </a:ext>
              </a:extLst>
            </p:cNvPr>
            <p:cNvSpPr txBox="1"/>
            <p:nvPr/>
          </p:nvSpPr>
          <p:spPr>
            <a:xfrm>
              <a:off x="5434010" y="2857899"/>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02</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5" name="Title 2">
            <a:extLst>
              <a:ext uri="{FF2B5EF4-FFF2-40B4-BE49-F238E27FC236}">
                <a16:creationId xmlns:a16="http://schemas.microsoft.com/office/drawing/2014/main" id="{AD2C94CF-CAFB-46AF-BE13-B91B19AF8A11}"/>
              </a:ext>
            </a:extLst>
          </p:cNvPr>
          <p:cNvSpPr txBox="1">
            <a:spLocks/>
          </p:cNvSpPr>
          <p:nvPr/>
        </p:nvSpPr>
        <p:spPr>
          <a:xfrm>
            <a:off x="3143909" y="585658"/>
            <a:ext cx="5791200" cy="660511"/>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1219139" rtl="1" eaLnBrk="1" fontAlgn="auto" latinLnBrk="0" hangingPunct="1">
              <a:lnSpc>
                <a:spcPct val="100000"/>
              </a:lnSpc>
              <a:spcBef>
                <a:spcPct val="0"/>
              </a:spcBef>
              <a:spcAft>
                <a:spcPts val="0"/>
              </a:spcAft>
              <a:buClrTx/>
              <a:buSzTx/>
              <a:buFontTx/>
              <a:buNone/>
              <a:tabLst/>
              <a:defRPr/>
            </a:pPr>
            <a:r>
              <a:rPr kumimoji="0" lang="ar-EG" sz="3600" b="1" i="0" u="none" strike="noStrike" kern="1200" cap="none" spc="0" normalizeH="0" baseline="0" noProof="0" dirty="0">
                <a:ln>
                  <a:noFill/>
                </a:ln>
                <a:solidFill>
                  <a:srgbClr val="002164"/>
                </a:solidFill>
                <a:effectLst/>
                <a:uLnTx/>
                <a:uFillTx/>
                <a:latin typeface="Calibri" panose="020F0502020204030204" pitchFamily="34" charset="0"/>
                <a:ea typeface="+mj-ea"/>
                <a:cs typeface="Calibri" panose="020F0502020204030204" pitchFamily="34" charset="0"/>
              </a:rPr>
              <a:t>أهداف البرنامج التدريبي</a:t>
            </a:r>
          </a:p>
        </p:txBody>
      </p:sp>
      <p:sp>
        <p:nvSpPr>
          <p:cNvPr id="26" name="Inhaltsplatzhalter 4">
            <a:extLst>
              <a:ext uri="{FF2B5EF4-FFF2-40B4-BE49-F238E27FC236}">
                <a16:creationId xmlns:a16="http://schemas.microsoft.com/office/drawing/2014/main" id="{F9A4E639-6C37-4D25-802A-26D35147BCAF}"/>
              </a:ext>
            </a:extLst>
          </p:cNvPr>
          <p:cNvSpPr txBox="1">
            <a:spLocks/>
          </p:cNvSpPr>
          <p:nvPr/>
        </p:nvSpPr>
        <p:spPr>
          <a:xfrm>
            <a:off x="875720" y="4587806"/>
            <a:ext cx="2697170" cy="110799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إعداد خطة متكاملة لتنفيذ التحسين وضمان استدامة نتائجه.</a:t>
            </a:r>
          </a:p>
        </p:txBody>
      </p:sp>
      <p:sp>
        <p:nvSpPr>
          <p:cNvPr id="27" name="Inhaltsplatzhalter 4">
            <a:extLst>
              <a:ext uri="{FF2B5EF4-FFF2-40B4-BE49-F238E27FC236}">
                <a16:creationId xmlns:a16="http://schemas.microsoft.com/office/drawing/2014/main" id="{2F708D6A-CF47-4A96-9A0F-38278F2D9FBE}"/>
              </a:ext>
            </a:extLst>
          </p:cNvPr>
          <p:cNvSpPr txBox="1">
            <a:spLocks/>
          </p:cNvSpPr>
          <p:nvPr/>
        </p:nvSpPr>
        <p:spPr>
          <a:xfrm>
            <a:off x="8726343" y="4629350"/>
            <a:ext cx="3378102" cy="10618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5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التعرف على المفاهيم الحديثة لإدارة العمليات والإجراءات المؤسسية.</a:t>
            </a:r>
          </a:p>
        </p:txBody>
      </p:sp>
      <p:sp>
        <p:nvSpPr>
          <p:cNvPr id="28" name="Inhaltsplatzhalter 4">
            <a:extLst>
              <a:ext uri="{FF2B5EF4-FFF2-40B4-BE49-F238E27FC236}">
                <a16:creationId xmlns:a16="http://schemas.microsoft.com/office/drawing/2014/main" id="{BC16551A-AB83-40F5-A103-A990DAEE5AD4}"/>
              </a:ext>
            </a:extLst>
          </p:cNvPr>
          <p:cNvSpPr txBox="1">
            <a:spLocks/>
          </p:cNvSpPr>
          <p:nvPr/>
        </p:nvSpPr>
        <p:spPr>
          <a:xfrm>
            <a:off x="1222414" y="3002607"/>
            <a:ext cx="3421317" cy="73866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بناء مؤشرات أداء لقياس كفاءة العمليات وجودتها.</a:t>
            </a:r>
          </a:p>
        </p:txBody>
      </p:sp>
      <p:sp>
        <p:nvSpPr>
          <p:cNvPr id="29" name="Inhaltsplatzhalter 4">
            <a:extLst>
              <a:ext uri="{FF2B5EF4-FFF2-40B4-BE49-F238E27FC236}">
                <a16:creationId xmlns:a16="http://schemas.microsoft.com/office/drawing/2014/main" id="{16AA5937-B917-4ED7-AF2F-271FE84D1A47}"/>
              </a:ext>
            </a:extLst>
          </p:cNvPr>
          <p:cNvSpPr txBox="1">
            <a:spLocks/>
          </p:cNvSpPr>
          <p:nvPr/>
        </p:nvSpPr>
        <p:spPr>
          <a:xfrm>
            <a:off x="8100245" y="2965558"/>
            <a:ext cx="3384065" cy="10618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5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تشخيص الاختناقات ومصادر الهدر وأسباب ضعف الأداء.</a:t>
            </a:r>
          </a:p>
        </p:txBody>
      </p:sp>
      <p:sp>
        <p:nvSpPr>
          <p:cNvPr id="30" name="Inhaltsplatzhalter 4">
            <a:extLst>
              <a:ext uri="{FF2B5EF4-FFF2-40B4-BE49-F238E27FC236}">
                <a16:creationId xmlns:a16="http://schemas.microsoft.com/office/drawing/2014/main" id="{3092DEFE-5CE6-430D-A016-717A94D55040}"/>
              </a:ext>
            </a:extLst>
          </p:cNvPr>
          <p:cNvSpPr txBox="1">
            <a:spLocks/>
          </p:cNvSpPr>
          <p:nvPr/>
        </p:nvSpPr>
        <p:spPr>
          <a:xfrm>
            <a:off x="4807749" y="2057103"/>
            <a:ext cx="3384065" cy="73866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تطبيق أدوات تبسيط الإجراءات وإعادة تصميم العمليات.</a:t>
            </a:r>
          </a:p>
        </p:txBody>
      </p:sp>
      <p:cxnSp>
        <p:nvCxnSpPr>
          <p:cNvPr id="31" name="Straight Connector 30"/>
          <p:cNvCxnSpPr/>
          <p:nvPr/>
        </p:nvCxnSpPr>
        <p:spPr>
          <a:xfrm flipH="1">
            <a:off x="0" y="105508"/>
            <a:ext cx="12192000" cy="0"/>
          </a:xfrm>
          <a:prstGeom prst="line">
            <a:avLst/>
          </a:prstGeom>
          <a:ln w="215900">
            <a:solidFill>
              <a:srgbClr val="002060"/>
            </a:solidFill>
          </a:ln>
        </p:spPr>
        <p:style>
          <a:lnRef idx="3">
            <a:schemeClr val="dk1"/>
          </a:lnRef>
          <a:fillRef idx="0">
            <a:schemeClr val="dk1"/>
          </a:fillRef>
          <a:effectRef idx="2">
            <a:schemeClr val="dk1"/>
          </a:effectRef>
          <a:fontRef idx="minor">
            <a:schemeClr val="tx1"/>
          </a:fontRef>
        </p:style>
      </p:cxnSp>
      <p:pic>
        <p:nvPicPr>
          <p:cNvPr id="32" name="Picture 31"/>
          <p:cNvPicPr>
            <a:picLocks noChangeAspect="1"/>
          </p:cNvPicPr>
          <p:nvPr/>
        </p:nvPicPr>
        <p:blipFill>
          <a:blip r:embed="rId2" cstate="hqprint">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7572" y="438915"/>
            <a:ext cx="1276324" cy="1276324"/>
          </a:xfrm>
          <a:prstGeom prst="rect">
            <a:avLst/>
          </a:prstGeom>
        </p:spPr>
      </p:pic>
      <p:sp>
        <p:nvSpPr>
          <p:cNvPr id="6" name="TextBox 5">
            <a:extLst>
              <a:ext uri="{FF2B5EF4-FFF2-40B4-BE49-F238E27FC236}">
                <a16:creationId xmlns:a16="http://schemas.microsoft.com/office/drawing/2014/main" id="{948F6E54-0576-8AD7-3ADB-6D8102ECED05}"/>
              </a:ext>
            </a:extLst>
          </p:cNvPr>
          <p:cNvSpPr txBox="1"/>
          <p:nvPr/>
        </p:nvSpPr>
        <p:spPr>
          <a:xfrm>
            <a:off x="120793" y="308309"/>
            <a:ext cx="6155140" cy="923330"/>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A" sz="1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SA" sz="1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2762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4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6" presetClass="entr" presetSubtype="42"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outHorizontal)">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down)">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heel(1)">
                                      <p:cBhvr>
                                        <p:cTn id="26" dur="20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23D0DA-9303-239D-6BFD-8290ED3FEE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19997" y="3002361"/>
            <a:ext cx="2894613" cy="1933602"/>
          </a:xfrm>
          <a:prstGeom prst="rect">
            <a:avLst/>
          </a:prstGeom>
        </p:spPr>
      </p:pic>
      <p:sp>
        <p:nvSpPr>
          <p:cNvPr id="3" name="TextBox 2">
            <a:extLst>
              <a:ext uri="{FF2B5EF4-FFF2-40B4-BE49-F238E27FC236}">
                <a16:creationId xmlns:a16="http://schemas.microsoft.com/office/drawing/2014/main" id="{590B791A-6893-1DBB-5FF3-694B63FEBE89}"/>
              </a:ext>
            </a:extLst>
          </p:cNvPr>
          <p:cNvSpPr txBox="1"/>
          <p:nvPr/>
        </p:nvSpPr>
        <p:spPr>
          <a:xfrm>
            <a:off x="4049485" y="1139403"/>
            <a:ext cx="7573902" cy="5293757"/>
          </a:xfrm>
          <a:prstGeom prst="rect">
            <a:avLst/>
          </a:prstGeom>
          <a:noFill/>
        </p:spPr>
        <p:txBody>
          <a:bodyPr wrap="square">
            <a:spAutoFit/>
          </a:bodyPr>
          <a:lstStyle/>
          <a:p>
            <a:pPr marL="0" marR="0" algn="justLow" rtl="1">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تقليل عدد الخطوات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لا يعني تقليل عدد الخطوات أن تكون العملية أقصر على الورق فقط. فقد يتم دمج خطوتين في خطوة واحدة بينما يبقى العمل الفعلي كما هو</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ولهذا يجب أن يكون التركيز على تقليل الجهد والوقت والتكلفة، وليس فقط عدد المربعات في خريطة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تقليل الموافقات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تُعد الموافقات المتعددة من أكثر أسباب بطء العمليات الإدارية، خصوصًا عندما تكون الموافقات متتابعة ولا تضيف كل منها مستوى حقيقيًا من الرقابة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فعندما ينتقل الطلب من موظف إلى مشرف إلى مدير قسم إلى مدير إدارة إلى مسؤول أعلى، فقد يضيع جزء كبير من زمن الدورة في الانتظار بدلًا من تنفيذ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لكن يجب الانتباه إلى أن إلغاء الموافقات لا يتم بصورة عشوائية. فبعض الموافقات قد تكون مطلوبة بسبب الأنظمة أو المخاطر المالية أو متطلبات الحوكمة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0979013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07B6C-FCB9-4E39-E691-98F2159D89B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2DA67E8-FD07-2A0D-E26B-B33F74D9900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24650" y="2603303"/>
            <a:ext cx="2676435" cy="2189810"/>
          </a:xfrm>
          <a:prstGeom prst="rect">
            <a:avLst/>
          </a:prstGeom>
        </p:spPr>
      </p:pic>
      <p:sp>
        <p:nvSpPr>
          <p:cNvPr id="4" name="TextBox 3">
            <a:extLst>
              <a:ext uri="{FF2B5EF4-FFF2-40B4-BE49-F238E27FC236}">
                <a16:creationId xmlns:a16="http://schemas.microsoft.com/office/drawing/2014/main" id="{7C8D31A6-2456-9A87-DF17-54A2E74276A0}"/>
              </a:ext>
            </a:extLst>
          </p:cNvPr>
          <p:cNvSpPr txBox="1"/>
          <p:nvPr/>
        </p:nvSpPr>
        <p:spPr>
          <a:xfrm>
            <a:off x="4889358" y="1311516"/>
            <a:ext cx="6695472" cy="5160387"/>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تصنيف الأنشطة إلى أنشطة ذات قيمة وأخرى غير ذات قيمة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الأنشطة ذات القيمة المضافة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الأنشطة ذات القيمة المضافة هي الأنشطة التي تسهم بصورة مباشرة في إنتاج المخرج الذي يحتاجه المستفيد أو تحقيق النتيجة الأساسية للعملية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الأنشطة غير ذات القيمة المضافة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هي الأنشطة التي تستهلك وقتًا أو موارد لكنها لا تضيف قيمة مباشرة للمخرج</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الأنشطة الضرورية غير ذات القيمة المضافة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يوجد نوع ثالث مهم، وهو الأنشطة التي لا تضيف قيمة مباشرة للمستفيد لكنها ضرورية حاليًا بسبب متطلبات تنظيمية أو رقابية أو قانونية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0499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9FCF0-C112-2A90-C5EA-A1305564145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9E8384C-F1CA-DC06-135B-C1008CD38C5A}"/>
              </a:ext>
            </a:extLst>
          </p:cNvPr>
          <p:cNvSpPr txBox="1"/>
          <p:nvPr/>
        </p:nvSpPr>
        <p:spPr>
          <a:xfrm>
            <a:off x="4153989" y="1424377"/>
            <a:ext cx="7572912" cy="4755148"/>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منهجيات الإلغاء والدمج وإعادة الترتيب والتبسيط</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الإلغاء</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Elimination</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الإلغاء يعني إزالة نشاط أو خطوة لم تعد ضرورية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ويُعد الإلغاء أفضل خيارات التبسيط عندما تكون الخطوة غير مطلوبة أصلًا، لأن إلغاء الخطوة يؤدي عادة إلى التخلص من الوقت والتكلفة المرتبطين بها بصورة كاملة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الدمج</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Combination</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الدمج يعني الجمع بين نشاطين أو أكثر يمكن تنفيذهما في خطوة واحدة أو من خلال جهة واحدة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يساعد الدمج على تقليل عمليات التسليم والانتظار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 name="Picture 2">
            <a:extLst>
              <a:ext uri="{FF2B5EF4-FFF2-40B4-BE49-F238E27FC236}">
                <a16:creationId xmlns:a16="http://schemas.microsoft.com/office/drawing/2014/main" id="{322135CE-B549-46C9-BD30-CFD836B777F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80069" y="2884596"/>
            <a:ext cx="2597517" cy="1733261"/>
          </a:xfrm>
          <a:prstGeom prst="rect">
            <a:avLst/>
          </a:prstGeom>
          <a:ln>
            <a:noFill/>
          </a:ln>
          <a:effectLst>
            <a:softEdge rad="112500"/>
          </a:effectLst>
        </p:spPr>
      </p:pic>
    </p:spTree>
    <p:extLst>
      <p:ext uri="{BB962C8B-B14F-4D97-AF65-F5344CB8AC3E}">
        <p14:creationId xmlns:p14="http://schemas.microsoft.com/office/powerpoint/2010/main" val="224743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B574B-CC79-ABB5-E384-EDD5A118D7F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E7CDB30-BD3A-8E36-B0CE-EF8F4FC8CE1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14010" y="2402759"/>
            <a:ext cx="3509796" cy="2339864"/>
          </a:xfrm>
          <a:prstGeom prst="rect">
            <a:avLst/>
          </a:prstGeom>
          <a:ln>
            <a:noFill/>
          </a:ln>
          <a:effectLst>
            <a:softEdge rad="112500"/>
          </a:effectLst>
        </p:spPr>
      </p:pic>
      <p:sp>
        <p:nvSpPr>
          <p:cNvPr id="4" name="TextBox 3">
            <a:extLst>
              <a:ext uri="{FF2B5EF4-FFF2-40B4-BE49-F238E27FC236}">
                <a16:creationId xmlns:a16="http://schemas.microsoft.com/office/drawing/2014/main" id="{4F513873-F2D8-93B2-4B20-DC6D089178EF}"/>
              </a:ext>
            </a:extLst>
          </p:cNvPr>
          <p:cNvSpPr txBox="1"/>
          <p:nvPr/>
        </p:nvSpPr>
        <p:spPr>
          <a:xfrm>
            <a:off x="4323806" y="1349353"/>
            <a:ext cx="7236823" cy="5089598"/>
          </a:xfrm>
          <a:prstGeom prst="rect">
            <a:avLst/>
          </a:prstGeom>
          <a:noFill/>
        </p:spPr>
        <p:txBody>
          <a:bodyPr wrap="square">
            <a:spAutoFit/>
          </a:bodyPr>
          <a:lstStyle/>
          <a:p>
            <a:pPr marL="0" marR="0" algn="justLow" rtl="1">
              <a:lnSpc>
                <a:spcPct val="115000"/>
              </a:lnSpc>
              <a:spcBef>
                <a:spcPts val="0"/>
              </a:spcBef>
              <a:spcAft>
                <a:spcPts val="1000"/>
              </a:spcAft>
            </a:pP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إعادة الترتيب</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Rearrangement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أحيانًا لا تكون المشكلة في وجود الخطوة، وإنما في مكانها داخل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فقد يتم طلب معلومات في نهاية العملية رغم إمكانية الحصول عليها في البداية، مما يؤدي إلى إعادة العمل إذا اكتشف نقصها لاحقًا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التبسيط</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Simplification</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التبسيط يعني جعل النشاط نفسه أسهل وأسرع وأقل تعقيدًا دون إلغائه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فقد يكون النشاط ضروريًا، لكن طريقة تنفيذه معقدة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تبسيطه باستخدام نموذج إلكتروني، أو قائمة تحقق، أو تعليمات واضحة، أو تكامل بين الأنظمة، أو تقليل الحقول المطلوبة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315689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6FB6E-2D2A-BC73-8915-2B69BBE6D1B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99727F0-F35B-36D2-45BC-E96267F223A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713093"/>
            <a:ext cx="2656503" cy="1774213"/>
          </a:xfrm>
          <a:prstGeom prst="rect">
            <a:avLst/>
          </a:prstGeom>
        </p:spPr>
      </p:pic>
      <p:sp>
        <p:nvSpPr>
          <p:cNvPr id="4" name="TextBox 3">
            <a:extLst>
              <a:ext uri="{FF2B5EF4-FFF2-40B4-BE49-F238E27FC236}">
                <a16:creationId xmlns:a16="http://schemas.microsoft.com/office/drawing/2014/main" id="{06B65C48-33FC-EAF1-BF0C-EE55600CBA96}"/>
              </a:ext>
            </a:extLst>
          </p:cNvPr>
          <p:cNvSpPr txBox="1"/>
          <p:nvPr/>
        </p:nvSpPr>
        <p:spPr>
          <a:xfrm>
            <a:off x="1724297" y="1600199"/>
            <a:ext cx="10072314" cy="4751685"/>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إعادة هندسة العمليات والتحسين التدريجي المستمر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متى نحتاج إلى إعادة الهندسة؟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تكون إعادة الهندسة مناسبة عندما تكون العملية قديمة جدًا، أو تعاني من تعقيد كبير، أو تعتمد على إجراءات ورقية، أو لا تحقق احتياجات المستفيدين، أو عندما تكون هناك فرصة كبيرة لاستغلال التكنولوجيا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لكن إعادة الهندسة تحتاج إلى إدارة تغيير قوية لأنها قد تؤثر في الأدوار والمسؤوليات والأنظمة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التحسين التدريجي المستمر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التحسين المستمر يقوم على إدخال تحسينات صغيرة ومتتابعة على العملية بدلًا من إعادة تصميمها بالكامل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وهو مناسب عندما تكون العملية جيدة بصورة عامة، لكنها تحتوي على مشكلات محدودة يمكن معالجتها تدريجيًا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8056274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7B040-BF62-2D58-401B-27172872D16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275A49E-2392-948A-CB80-1E82E9823B5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68619" y="2906502"/>
            <a:ext cx="3497986" cy="1989389"/>
          </a:xfrm>
          <a:prstGeom prst="rect">
            <a:avLst/>
          </a:prstGeom>
          <a:ln>
            <a:noFill/>
          </a:ln>
          <a:effectLst>
            <a:softEdge rad="112500"/>
          </a:effectLst>
        </p:spPr>
      </p:pic>
      <p:sp>
        <p:nvSpPr>
          <p:cNvPr id="4" name="TextBox 3">
            <a:extLst>
              <a:ext uri="{FF2B5EF4-FFF2-40B4-BE49-F238E27FC236}">
                <a16:creationId xmlns:a16="http://schemas.microsoft.com/office/drawing/2014/main" id="{4DBE3623-F2D0-2BB6-C7E8-534C66504F9D}"/>
              </a:ext>
            </a:extLst>
          </p:cNvPr>
          <p:cNvSpPr txBox="1"/>
          <p:nvPr/>
        </p:nvSpPr>
        <p:spPr>
          <a:xfrm>
            <a:off x="4049486" y="1661610"/>
            <a:ext cx="7773895" cy="4479175"/>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تصميم الوضع المستقبلي للعملية</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To-Be</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خطوات تصميم</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To-Be</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تبدأ عملية تصميم الوضع المستقبلي بتحديد النتائج التي ترغب المؤسسة في تحقيقها. ثم تتم مراجعة الخريطة الحالية وتحديد الأنشطة التي سيتم حذفها أو دمجها أو تعديلها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ذلك يتم تحديد المسؤوليات الجديدة، ونقاط القرار، والأنظمة المستخدمة، وأسلوب التعامل مع الحالات الاستثنائية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ويجب أن يتم اختبار التصميم المقترح قبل اعتماده، لأن بعض الحلول تبدو جيدة على الورق لكنها قد تواجه مشكلات عند التطبيق</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380273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23D0DA-9303-239D-6BFD-8290ED3FEEE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84664" y="2741202"/>
            <a:ext cx="3278777" cy="1968575"/>
          </a:xfrm>
          <a:prstGeom prst="rect">
            <a:avLst/>
          </a:prstGeom>
        </p:spPr>
      </p:pic>
      <p:sp>
        <p:nvSpPr>
          <p:cNvPr id="3" name="TextBox 2">
            <a:extLst>
              <a:ext uri="{FF2B5EF4-FFF2-40B4-BE49-F238E27FC236}">
                <a16:creationId xmlns:a16="http://schemas.microsoft.com/office/drawing/2014/main" id="{590B791A-6893-1DBB-5FF3-694B63FEBE89}"/>
              </a:ext>
            </a:extLst>
          </p:cNvPr>
          <p:cNvSpPr txBox="1"/>
          <p:nvPr/>
        </p:nvSpPr>
        <p:spPr>
          <a:xfrm>
            <a:off x="3311434" y="830978"/>
            <a:ext cx="8070291" cy="6211957"/>
          </a:xfrm>
          <a:prstGeom prst="rect">
            <a:avLst/>
          </a:prstGeom>
          <a:noFill/>
        </p:spPr>
        <p:txBody>
          <a:bodyPr wrap="square">
            <a:spAutoFit/>
          </a:bodyPr>
          <a:lstStyle/>
          <a:p>
            <a:pPr marL="0" marR="0" algn="ctr" rtl="1">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توحيد الإجراءات وإعداد إجراءات العمل القياسية</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SOPs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كتابة خطوات</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SOP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بطريقة واضحة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يجب أن تكون خطوات الإجراء قابلة للفهم والتنفيذ، وأن تستخدم لغة مباشرة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الأفضل أن تبدأ الخطوة بفعل واضح مثل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Font typeface="Symbol" panose="05050102010706020507" pitchFamily="18" charset="2"/>
              <a:buChar char=""/>
            </a:pPr>
            <a:r>
              <a:rPr lang="ar-SA" sz="2400" b="1" dirty="0">
                <a:solidFill>
                  <a:srgbClr val="000000"/>
                </a:solidFill>
                <a:effectLst/>
                <a:latin typeface="Calibri" panose="020F0502020204030204" pitchFamily="34" charset="0"/>
                <a:ea typeface="Times New Roman" panose="02020603050405020304" pitchFamily="18" charset="0"/>
                <a:cs typeface="Sakkal Majalla" panose="02000000000000000000" pitchFamily="2" charset="-78"/>
              </a:rPr>
              <a:t>استلام الطلب</a:t>
            </a:r>
            <a:r>
              <a:rPr lang="en-US" sz="2400" b="1" dirty="0">
                <a:solidFill>
                  <a:srgbClr val="000000"/>
                </a:solidFill>
                <a:effectLst/>
                <a:latin typeface="Sakkal Majalla" panose="02000000000000000000" pitchFamily="2" charset="-78"/>
                <a:ea typeface="Times New Roman" panose="02020603050405020304" pitchFamily="18" charset="0"/>
                <a:cs typeface="Arial" panose="020B0604020202020204" pitchFamily="34" charset="0"/>
              </a:rPr>
              <a:t>.</a:t>
            </a:r>
            <a:endPar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Low" rtl="1">
              <a:spcBef>
                <a:spcPts val="0"/>
              </a:spcBef>
              <a:spcAft>
                <a:spcPts val="1000"/>
              </a:spcAft>
              <a:buFont typeface="Symbol" panose="05050102010706020507" pitchFamily="18" charset="2"/>
              <a:buChar char=""/>
            </a:pPr>
            <a:r>
              <a:rPr lang="ar-SA" sz="2400" b="1" dirty="0">
                <a:solidFill>
                  <a:srgbClr val="000000"/>
                </a:solidFill>
                <a:effectLst/>
                <a:latin typeface="Calibri" panose="020F0502020204030204" pitchFamily="34" charset="0"/>
                <a:ea typeface="Times New Roman" panose="02020603050405020304" pitchFamily="18" charset="0"/>
                <a:cs typeface="Sakkal Majalla" panose="02000000000000000000" pitchFamily="2" charset="-78"/>
              </a:rPr>
              <a:t>مراجعة البيانات</a:t>
            </a:r>
            <a:r>
              <a:rPr lang="en-US" sz="2400" b="1" dirty="0">
                <a:solidFill>
                  <a:srgbClr val="000000"/>
                </a:solidFill>
                <a:effectLst/>
                <a:latin typeface="Sakkal Majalla" panose="02000000000000000000" pitchFamily="2" charset="-78"/>
                <a:ea typeface="Times New Roman" panose="02020603050405020304" pitchFamily="18" charset="0"/>
                <a:cs typeface="Arial" panose="020B0604020202020204" pitchFamily="34" charset="0"/>
              </a:rPr>
              <a:t>.</a:t>
            </a:r>
            <a:endPar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Low" rtl="1">
              <a:spcBef>
                <a:spcPts val="0"/>
              </a:spcBef>
              <a:spcAft>
                <a:spcPts val="1000"/>
              </a:spcAft>
              <a:buFont typeface="Symbol" panose="05050102010706020507" pitchFamily="18" charset="2"/>
              <a:buChar char=""/>
            </a:pPr>
            <a:r>
              <a:rPr lang="ar-SA" sz="2400" b="1" dirty="0">
                <a:solidFill>
                  <a:srgbClr val="000000"/>
                </a:solidFill>
                <a:effectLst/>
                <a:latin typeface="Calibri" panose="020F0502020204030204" pitchFamily="34" charset="0"/>
                <a:ea typeface="Times New Roman" panose="02020603050405020304" pitchFamily="18" charset="0"/>
                <a:cs typeface="Sakkal Majalla" panose="02000000000000000000" pitchFamily="2" charset="-78"/>
              </a:rPr>
              <a:t>التحقق من المستندات</a:t>
            </a:r>
            <a:r>
              <a:rPr lang="en-US" sz="2400" b="1" dirty="0">
                <a:solidFill>
                  <a:srgbClr val="000000"/>
                </a:solidFill>
                <a:effectLst/>
                <a:latin typeface="Sakkal Majalla" panose="02000000000000000000" pitchFamily="2" charset="-78"/>
                <a:ea typeface="Times New Roman" panose="02020603050405020304" pitchFamily="18" charset="0"/>
                <a:cs typeface="Arial" panose="020B0604020202020204" pitchFamily="34" charset="0"/>
              </a:rPr>
              <a:t>.</a:t>
            </a:r>
            <a:endPar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Low" rtl="1">
              <a:spcBef>
                <a:spcPts val="0"/>
              </a:spcBef>
              <a:spcAft>
                <a:spcPts val="1000"/>
              </a:spcAft>
              <a:buFont typeface="Symbol" panose="05050102010706020507" pitchFamily="18" charset="2"/>
              <a:buChar char=""/>
            </a:pPr>
            <a:r>
              <a:rPr lang="ar-SA" sz="2400" b="1" dirty="0">
                <a:solidFill>
                  <a:srgbClr val="000000"/>
                </a:solidFill>
                <a:effectLst/>
                <a:latin typeface="Calibri" panose="020F0502020204030204" pitchFamily="34" charset="0"/>
                <a:ea typeface="Times New Roman" panose="02020603050405020304" pitchFamily="18" charset="0"/>
                <a:cs typeface="Sakkal Majalla" panose="02000000000000000000" pitchFamily="2" charset="-78"/>
              </a:rPr>
              <a:t>اعتماد الطلب</a:t>
            </a:r>
            <a:r>
              <a:rPr lang="en-US" sz="2400" b="1" dirty="0">
                <a:solidFill>
                  <a:srgbClr val="000000"/>
                </a:solidFill>
                <a:effectLst/>
                <a:latin typeface="Sakkal Majalla" panose="02000000000000000000" pitchFamily="2" charset="-78"/>
                <a:ea typeface="Times New Roman" panose="02020603050405020304" pitchFamily="18" charset="0"/>
                <a:cs typeface="Arial" panose="020B0604020202020204" pitchFamily="34" charset="0"/>
              </a:rPr>
              <a:t>.</a:t>
            </a:r>
            <a:endPar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Low" rtl="1">
              <a:spcBef>
                <a:spcPts val="0"/>
              </a:spcBef>
              <a:spcAft>
                <a:spcPts val="1000"/>
              </a:spcAft>
              <a:buFont typeface="Symbol" panose="05050102010706020507" pitchFamily="18" charset="2"/>
              <a:buChar char=""/>
            </a:pPr>
            <a:r>
              <a:rPr lang="ar-SA" sz="2400" b="1" dirty="0">
                <a:solidFill>
                  <a:srgbClr val="000000"/>
                </a:solidFill>
                <a:effectLst/>
                <a:latin typeface="Calibri" panose="020F0502020204030204" pitchFamily="34" charset="0"/>
                <a:ea typeface="Times New Roman" panose="02020603050405020304" pitchFamily="18" charset="0"/>
                <a:cs typeface="Sakkal Majalla" panose="02000000000000000000" pitchFamily="2" charset="-78"/>
              </a:rPr>
              <a:t>تحديث النظام</a:t>
            </a:r>
            <a:r>
              <a:rPr lang="en-US" sz="2400" b="1" dirty="0">
                <a:solidFill>
                  <a:srgbClr val="000000"/>
                </a:solidFill>
                <a:effectLst/>
                <a:latin typeface="Sakkal Majalla" panose="02000000000000000000" pitchFamily="2" charset="-78"/>
                <a:ea typeface="Times New Roman" panose="02020603050405020304" pitchFamily="18" charset="0"/>
                <a:cs typeface="Arial" panose="020B0604020202020204" pitchFamily="34" charset="0"/>
              </a:rPr>
              <a:t>.</a:t>
            </a:r>
            <a:endPar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Low" rtl="1">
              <a:spcBef>
                <a:spcPts val="0"/>
              </a:spcBef>
              <a:spcAft>
                <a:spcPts val="1000"/>
              </a:spcAft>
              <a:buFont typeface="Symbol" panose="05050102010706020507" pitchFamily="18" charset="2"/>
              <a:buChar char=""/>
            </a:pPr>
            <a:r>
              <a:rPr lang="ar-SA" sz="2400" b="1" dirty="0">
                <a:solidFill>
                  <a:srgbClr val="000000"/>
                </a:solidFill>
                <a:effectLst/>
                <a:latin typeface="Calibri" panose="020F0502020204030204" pitchFamily="34" charset="0"/>
                <a:ea typeface="Times New Roman" panose="02020603050405020304" pitchFamily="18" charset="0"/>
                <a:cs typeface="Sakkal Majalla" panose="02000000000000000000" pitchFamily="2" charset="-78"/>
              </a:rPr>
              <a:t>إرسال الإشعار</a:t>
            </a:r>
            <a:r>
              <a:rPr lang="en-US" sz="2400" b="1" dirty="0">
                <a:solidFill>
                  <a:srgbClr val="000000"/>
                </a:solidFill>
                <a:effectLst/>
                <a:latin typeface="Sakkal Majalla" panose="02000000000000000000" pitchFamily="2" charset="-78"/>
                <a:ea typeface="Times New Roman" panose="02020603050405020304" pitchFamily="18" charset="0"/>
                <a:cs typeface="Arial" panose="020B0604020202020204" pitchFamily="34" charset="0"/>
              </a:rPr>
              <a:t>.</a:t>
            </a:r>
            <a:endPar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وتجنب العبارات العامة مثل "التعامل مع الطلب حسب الإجراءات المتبعة"، لأنها لا تقدم للموظف تعليمات تشغيلية واضحة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Font typeface="Symbol" panose="05050102010706020507" pitchFamily="18" charset="2"/>
              <a:buChar char=""/>
            </a:pPr>
            <a:endParaRPr lang="en-US"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48473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1698172" y="1207939"/>
            <a:ext cx="9983102" cy="5362109"/>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دور خرائط العمليات في إعداد</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SOPs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تساعد خريطة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To-Be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في تحديد التسلسل العام للعمل، بينما يقدم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SOP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التفاصيل التشغيلية لكل خطوة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وبالتالي لا ينبغي أن تتعارض الخريطة مع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SOP.</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العلاقة بين التبسيط والتوحيد والأتمتة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هناك علاقة قوية بين تبسيط الإجراءات وتوحيدها وأتمتتها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فالإجراء غير الموحد يصعب أتمتته بكفاءة، والإجراء المعقد لا ينبغي تحويله إلى نظام دون إعادة تصميمه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ولهذا يمكن تصور التسلسل المنطقي على النحو التالي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فهم العملية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تحليلها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تبسيطها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توحيدها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رقمنتها أو أتمتتها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قياس الأداء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التحسين المستمر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وهذا التسلسل يقلل من خطر استخدام التقنية لحل مشكلة تنظيمية أصلًا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4541263-2698-4AD3-9E3A-0832955BE35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6220" y="2465427"/>
            <a:ext cx="2408933" cy="1927146"/>
          </a:xfrm>
          <a:prstGeom prst="rect">
            <a:avLst/>
          </a:prstGeom>
          <a:ln>
            <a:noFill/>
          </a:ln>
          <a:effectLst>
            <a:softEdge rad="112500"/>
          </a:effectLst>
        </p:spPr>
      </p:pic>
    </p:spTree>
    <p:extLst>
      <p:ext uri="{BB962C8B-B14F-4D97-AF65-F5344CB8AC3E}">
        <p14:creationId xmlns:p14="http://schemas.microsoft.com/office/powerpoint/2010/main" val="2870540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291840" y="1149559"/>
            <a:ext cx="8606249" cy="5477653"/>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أخطاء يجب تجنبها عند تبسيط الإجراءات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الأخطاء المهمة الحذف العشوائي للخطوات دون تحليل المخاطر. فقد تؤدي محاولة تقليل الخطوات إلى إزالة رقابة مهمة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الأخطاء أيضًا التركيز على الشكل دون النتيجة؛ فقد تنخفض عدد الخطوات بينما يبقى زمن العملية كما هو</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الأخطاء أتمتة الإجراء قبل تبسيطه، مما يؤدي إلى تحويل التعقيد الورقي إلى تعقيد إلكتروني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كما أن عدم تحديث</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SOPs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تغيير العملية يؤدي إلى وجود فجوة بين ما هو مكتوب وما يتم تطبيقه فعليًا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الأخطاء كذلك عدم إشراك المستخدمين في التصميم، مما قد يؤدي إلى تصميم عملية مثالية على الورق لكنها صعبة التطبيق في الواقع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742950" marR="0" lvl="1" indent="-285750" algn="justLow" defTabSz="914400" rtl="1" eaLnBrk="1" fontAlgn="auto" latinLnBrk="0" hangingPunct="1">
              <a:lnSpc>
                <a:spcPct val="107000"/>
              </a:lnSpc>
              <a:spcBef>
                <a:spcPts val="0"/>
              </a:spcBef>
              <a:spcAft>
                <a:spcPts val="800"/>
              </a:spcAft>
              <a:buClrTx/>
              <a:buSzPts val="1000"/>
              <a:buFont typeface="Courier New" panose="02070309020205020404" pitchFamily="49" charset="0"/>
              <a:buChar char="o"/>
              <a:tabLst>
                <a:tab pos="914400" algn="l"/>
              </a:tabLst>
              <a:defRPr/>
            </a:pPr>
            <a:endParaRPr kumimoji="0" 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47E024E-CB23-49E0-8259-EFE6F04CBF7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47644" y="2672749"/>
            <a:ext cx="2648252" cy="2087268"/>
          </a:xfrm>
          <a:prstGeom prst="rect">
            <a:avLst/>
          </a:prstGeom>
          <a:ln>
            <a:noFill/>
          </a:ln>
          <a:effectLst>
            <a:softEdge rad="112500"/>
          </a:effectLst>
        </p:spPr>
      </p:pic>
    </p:spTree>
    <p:extLst>
      <p:ext uri="{BB962C8B-B14F-4D97-AF65-F5344CB8AC3E}">
        <p14:creationId xmlns:p14="http://schemas.microsoft.com/office/powerpoint/2010/main" val="41065180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الثالث</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83960" y="1821453"/>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726063" y="1427845"/>
            <a:ext cx="6723640" cy="1587294"/>
          </a:xfrm>
          <a:prstGeom prst="rect">
            <a:avLst/>
          </a:prstGeom>
          <a:noFill/>
        </p:spPr>
        <p:txBody>
          <a:bodyPr wrap="square" rtlCol="0">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Y" sz="44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قياس أداء العمليات وتوظيف التقنيات الحديثة</a:t>
            </a:r>
            <a:endParaRPr kumimoji="0" lang="en-US" sz="44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1796021" y="3429000"/>
            <a:ext cx="9674231" cy="2827377"/>
            <a:chOff x="1743769" y="3225904"/>
            <a:chExt cx="9674231" cy="2827377"/>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808400" y="4334792"/>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FD4B45E-8A5D-710E-AF87-DE61AC3D65C8}"/>
                </a:ext>
              </a:extLst>
            </p:cNvPr>
            <p:cNvSpPr txBox="1"/>
            <p:nvPr/>
          </p:nvSpPr>
          <p:spPr>
            <a:xfrm>
              <a:off x="1743769" y="3225904"/>
              <a:ext cx="8704462" cy="2827377"/>
            </a:xfrm>
            <a:prstGeom prst="rect">
              <a:avLst/>
            </a:prstGeom>
            <a:noFill/>
          </p:spPr>
          <p:txBody>
            <a:bodyPr wrap="square" rtlCol="0">
              <a:spAutoFit/>
            </a:bodyPr>
            <a:lstStyle/>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kumimoji="0" lang="ar-SY"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مؤشرات الكفاءة والفاعلية والجودة والوقت والتكلفة.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kumimoji="0" lang="ar-SY"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تحديد المستهدفات وخطوط الأساس ومصادر البيانات.</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kumimoji="0" lang="ar-SY"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تصميم لوحة مؤشرات لمتابعة أداء العمليات.</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kumimoji="0" lang="ar-SY"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الرقمنة والأتمتة الروبوتية للعمليات </a:t>
              </a:r>
              <a:r>
                <a:rPr kumimoji="0" lang="en-US"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RPA.</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kumimoji="0" lang="ar-SY"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تطبيقات الذكاء الاصطناعي في تحليل العمليات ودعم القرار.</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kumimoji="0" lang="ar-SY" sz="2800" b="1" i="0" u="none" strike="noStrike" kern="1200" cap="none" spc="0" normalizeH="0" baseline="0" noProof="0" dirty="0">
                  <a:ln>
                    <a:noFill/>
                  </a:ln>
                  <a:solidFill>
                    <a:schemeClr val="bg1"/>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معايير اختيار العمليات المناسبة للأتمتة.</a:t>
              </a:r>
            </a:p>
          </p:txBody>
        </p:sp>
      </p:grpSp>
    </p:spTree>
    <p:extLst>
      <p:ext uri="{BB962C8B-B14F-4D97-AF65-F5344CB8AC3E}">
        <p14:creationId xmlns:p14="http://schemas.microsoft.com/office/powerpoint/2010/main" val="7292986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83960" y="1821453"/>
            <a:ext cx="3423347" cy="707886"/>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الجلسة الأولى</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784570" y="1733270"/>
            <a:ext cx="6897636" cy="808619"/>
          </a:xfrm>
          <a:prstGeom prst="rect">
            <a:avLst/>
          </a:prstGeom>
          <a:noFill/>
        </p:spPr>
        <p:txBody>
          <a:bodyPr wrap="square" rtlCol="0">
            <a:spAutoFit/>
          </a:bodyPr>
          <a:lstStyle/>
          <a:p>
            <a:pPr algn="ctr" rtl="1">
              <a:lnSpc>
                <a:spcPct val="115000"/>
              </a:lnSpc>
            </a:pPr>
            <a:r>
              <a:rPr lang="ar-SY" sz="4400" b="1" dirty="0">
                <a:latin typeface="Adobe Arabic" panose="02040503050201020203" pitchFamily="18" charset="-78"/>
                <a:ea typeface="GE Dinar Two Medium" panose="020A0503020102020204" pitchFamily="18" charset="-78"/>
                <a:cs typeface="Adobe Arabic" panose="02040503050201020203" pitchFamily="18" charset="-78"/>
              </a:rPr>
              <a:t>مدخل إلى إدارة العمليات المؤسسية</a:t>
            </a:r>
            <a:endParaRPr lang="en-US" sz="44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406730" y="3360412"/>
            <a:ext cx="11378540" cy="3288401"/>
            <a:chOff x="13335" y="3267995"/>
            <a:chExt cx="11378540" cy="3288401"/>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782275" y="4302595"/>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FD4B45E-8A5D-710E-AF87-DE61AC3D65C8}"/>
                </a:ext>
              </a:extLst>
            </p:cNvPr>
            <p:cNvSpPr txBox="1"/>
            <p:nvPr/>
          </p:nvSpPr>
          <p:spPr>
            <a:xfrm>
              <a:off x="13335" y="3267995"/>
              <a:ext cx="10434896" cy="3288401"/>
            </a:xfrm>
            <a:prstGeom prst="rect">
              <a:avLst/>
            </a:prstGeom>
            <a:noFill/>
          </p:spPr>
          <p:txBody>
            <a:bodyPr wrap="square" rtlCol="0">
              <a:spAutoFit/>
            </a:bodyPr>
            <a:lstStyle/>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مفهوم إدارة العمليات وأهميتها في رفع الكفاءة المؤسسية.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الفرق بين العملية والإجراء والسياسة وتعليمات العمل.</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أنواع العمليات: الاستراتيجية والتشغيلية والمساندة.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مكونات العملية: المدخلات والأنشطة والمخرجات والعملاء.</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دورة حياة العملية ومستويات نضج إدارة العمليات.</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أدوار مالك العملية ومدير العملية وأصحاب المصلحة.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endParaRPr lang="ar-SY" sz="28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endParaRPr>
            </a:p>
          </p:txBody>
        </p:sp>
      </p:grpSp>
    </p:spTree>
    <p:extLst>
      <p:ext uri="{BB962C8B-B14F-4D97-AF65-F5344CB8AC3E}">
        <p14:creationId xmlns:p14="http://schemas.microsoft.com/office/powerpoint/2010/main" val="42806687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41E23B-A3F7-D405-5C60-549053FDCF9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EFBC89E-A4D0-EF2B-CCA2-DFFCB707ADD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80</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557D8519-C71C-AF1F-2559-2285C45BEB9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AB98C7B-8D47-A723-169C-4930EDE01AE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EDD59D45-06CD-083A-741F-30E4F5B9BF4C}"/>
              </a:ext>
            </a:extLst>
          </p:cNvPr>
          <p:cNvSpPr txBox="1"/>
          <p:nvPr/>
        </p:nvSpPr>
        <p:spPr>
          <a:xfrm>
            <a:off x="2560501" y="1723104"/>
            <a:ext cx="9228274" cy="4259628"/>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مؤشرات الكفاءة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Efficiency</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الكفاءة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الكفاءة ترتبط بالعلاقة بين الموارد المستخدمة والمخرجات المتحققة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وتسأل مؤشرات الكفاءة بصورة أساسية: هل تستخدم المؤسسة مواردها بطريقة جيدة لتحقيق النتائج؟</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مؤشرات الفاعلية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Effectiveness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مفهوم الفاعلية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الفاعلية ترتبط بمدى تحقيق العملية للنتائج والأهداف المطلوبة. وبالتالي فإن السؤال الأساسي هنا هو</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هل حققت العملية الهدف المطلوب؟</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C1F6FCD-A659-49B3-974A-65FBAB47A4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3428" y="3125593"/>
            <a:ext cx="2367073" cy="2123486"/>
          </a:xfrm>
          <a:prstGeom prst="rect">
            <a:avLst/>
          </a:prstGeom>
          <a:ln>
            <a:noFill/>
          </a:ln>
          <a:effectLst>
            <a:softEdge rad="112500"/>
          </a:effectLst>
        </p:spPr>
      </p:pic>
      <p:sp>
        <p:nvSpPr>
          <p:cNvPr id="8" name="TextBox 7">
            <a:extLst>
              <a:ext uri="{FF2B5EF4-FFF2-40B4-BE49-F238E27FC236}">
                <a16:creationId xmlns:a16="http://schemas.microsoft.com/office/drawing/2014/main" id="{768E3301-0740-49D3-ACA3-32DA94350440}"/>
              </a:ext>
            </a:extLst>
          </p:cNvPr>
          <p:cNvSpPr txBox="1"/>
          <p:nvPr/>
        </p:nvSpPr>
        <p:spPr>
          <a:xfrm>
            <a:off x="1992721" y="514197"/>
            <a:ext cx="9228274" cy="800219"/>
          </a:xfrm>
          <a:prstGeom prst="rect">
            <a:avLst/>
          </a:prstGeom>
          <a:noFill/>
        </p:spPr>
        <p:txBody>
          <a:bodyPr wrap="square">
            <a:spAutoFit/>
          </a:bodyPr>
          <a:lstStyle/>
          <a:p>
            <a:pPr marL="685800" marR="0" lvl="0" indent="0" algn="ctr" defTabSz="914400" rtl="1" eaLnBrk="1" fontAlgn="auto" latinLnBrk="0" hangingPunct="1">
              <a:lnSpc>
                <a:spcPct val="115000"/>
              </a:lnSpc>
              <a:spcBef>
                <a:spcPts val="0"/>
              </a:spcBef>
              <a:spcAft>
                <a:spcPts val="1000"/>
              </a:spcAft>
              <a:buClrTx/>
              <a:buSzTx/>
              <a:buFontTx/>
              <a:buNone/>
              <a:tabLst/>
              <a:defRPr/>
            </a:pPr>
            <a:r>
              <a:rPr kumimoji="0" lang="ar-SA" sz="4000" b="1" i="0" u="none" strike="noStrike" kern="1200" cap="none" spc="0" normalizeH="0" baseline="0" noProof="0" dirty="0">
                <a:ln>
                  <a:noFill/>
                </a:ln>
                <a:solidFill>
                  <a:srgbClr val="006666"/>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مؤشرات الكفاءة والفاعلية والجودة والوقت والتكلفة</a:t>
            </a:r>
          </a:p>
        </p:txBody>
      </p:sp>
    </p:spTree>
    <p:extLst>
      <p:ext uri="{BB962C8B-B14F-4D97-AF65-F5344CB8AC3E}">
        <p14:creationId xmlns:p14="http://schemas.microsoft.com/office/powerpoint/2010/main" val="20413824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4DC40D-1A84-9E77-9579-2CB83A7E168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63881" y="2405681"/>
            <a:ext cx="2728851" cy="2046638"/>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D0AA539B-020E-0B5F-BB30-BFDBB2D13D0B}"/>
              </a:ext>
            </a:extLst>
          </p:cNvPr>
          <p:cNvSpPr txBox="1"/>
          <p:nvPr/>
        </p:nvSpPr>
        <p:spPr>
          <a:xfrm>
            <a:off x="4362994" y="1449444"/>
            <a:ext cx="7137480" cy="4259628"/>
          </a:xfrm>
          <a:prstGeom prst="rect">
            <a:avLst/>
          </a:prstGeom>
          <a:noFill/>
        </p:spPr>
        <p:txBody>
          <a:bodyPr wrap="square">
            <a:spAutoFit/>
          </a:bodyPr>
          <a:lstStyle/>
          <a:p>
            <a:pPr marL="0" marR="0" algn="justLow" rtl="1">
              <a:lnSpc>
                <a:spcPct val="115000"/>
              </a:lnSpc>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العلاقة بين الكفاءة والفاعلية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أن تكون العملية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كفؤة وفعالة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تستخدم الموارد جيدًا وتحقق النتائج المطلوبة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كفؤة وغير فعالة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تنجز العمل بسرعة وبموارد قليلة لكنها لا تحقق الهدف</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غير كفؤة وفعالة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تحقق الهدف ولكن بتكلفة أو وقت أعلى من اللازم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غير كفؤة وغير فعالة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تستهلك موارد كبيرة ولا تحقق النتائج المطلوبة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والهدف من تحسين العمليات هو الوصول إلى حالة تحقق فيها المؤسسة النتائج المطلوبة بأفضل استخدام ممكن للموارد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1167282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CF56D-4986-C6B8-E528-7495C2E94E8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29A39701-F8CC-6C4C-B456-ACFAEF3CDD2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04124" y="2991395"/>
            <a:ext cx="2922402" cy="2034411"/>
          </a:xfrm>
          <a:prstGeom prst="rect">
            <a:avLst/>
          </a:prstGeom>
        </p:spPr>
      </p:pic>
      <p:sp>
        <p:nvSpPr>
          <p:cNvPr id="4" name="TextBox 3">
            <a:extLst>
              <a:ext uri="{FF2B5EF4-FFF2-40B4-BE49-F238E27FC236}">
                <a16:creationId xmlns:a16="http://schemas.microsoft.com/office/drawing/2014/main" id="{2AE17436-A7E6-0316-FBB7-E68F8E73D9D2}"/>
              </a:ext>
            </a:extLst>
          </p:cNvPr>
          <p:cNvSpPr txBox="1"/>
          <p:nvPr/>
        </p:nvSpPr>
        <p:spPr>
          <a:xfrm>
            <a:off x="3383279" y="1259316"/>
            <a:ext cx="8367969" cy="5105628"/>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مؤشرات الجودة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جودة العملية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جودة العملية تعكس مدى قدرة العملية على إنتاج المخرجات المطلوبة بصورة صحيحة ومتسقة، وتقليل الأخطاء والانحرافات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ينبغي قياس الجودة في نهاية العملية فقط؛ بل من الأفضل مراقبتها أثناء مراحل التنفيذ، لأن اكتشاف الخطأ مبكرًا يقلل تكلفة تصحيحه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First Time Right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المؤشرات المهمة في العمليات مؤشر الإنجاز الصحيح من المرة الأولى</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ويقيس هذا المؤشر نسبة المعاملات التي تم إنجازها دون الحاجة إلى إعادة العمل أو التصحيح</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5443316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D5DDC-DD1C-DFA9-461E-7029154194D1}"/>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D921045-B2D7-920F-BF77-5B6FDCF6609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04526" y="2743676"/>
            <a:ext cx="2567027" cy="1710281"/>
          </a:xfrm>
          <a:prstGeom prst="rect">
            <a:avLst/>
          </a:prstGeom>
        </p:spPr>
      </p:pic>
      <p:sp>
        <p:nvSpPr>
          <p:cNvPr id="4" name="TextBox 3">
            <a:extLst>
              <a:ext uri="{FF2B5EF4-FFF2-40B4-BE49-F238E27FC236}">
                <a16:creationId xmlns:a16="http://schemas.microsoft.com/office/drawing/2014/main" id="{9CCC5D8C-CACF-781B-DDE8-D0F7B3FD012A}"/>
              </a:ext>
            </a:extLst>
          </p:cNvPr>
          <p:cNvSpPr txBox="1"/>
          <p:nvPr/>
        </p:nvSpPr>
        <p:spPr>
          <a:xfrm>
            <a:off x="3200399" y="955969"/>
            <a:ext cx="8005208" cy="5493812"/>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مؤشرات الوقت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مؤشرات الوقت الشائعة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للمؤسسة استخدام مؤشرات مثل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متوسط زمن الدورة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متوسط وقت المعالجة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متوسط زمن الانتظار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نسبة الالتزام بمستوى الخدمة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نسبة المعاملات التي تجاوزت الزمن المستهدف</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أعلى زمن للمعاملة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lnSpc>
                <a:spcPct val="115000"/>
              </a:lnSpc>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الزمن من بداية الطلب حتى الإغلاق</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825257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07B6C-FCB9-4E39-E691-98F2159D89B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2DA67E8-FD07-2A0D-E26B-B33F74D9900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65690" y="2566547"/>
            <a:ext cx="3312665" cy="1724906"/>
          </a:xfrm>
          <a:prstGeom prst="rect">
            <a:avLst/>
          </a:prstGeom>
        </p:spPr>
      </p:pic>
      <p:sp>
        <p:nvSpPr>
          <p:cNvPr id="4" name="TextBox 3">
            <a:extLst>
              <a:ext uri="{FF2B5EF4-FFF2-40B4-BE49-F238E27FC236}">
                <a16:creationId xmlns:a16="http://schemas.microsoft.com/office/drawing/2014/main" id="{7C8D31A6-2456-9A87-DF17-54A2E74276A0}"/>
              </a:ext>
            </a:extLst>
          </p:cNvPr>
          <p:cNvSpPr txBox="1"/>
          <p:nvPr/>
        </p:nvSpPr>
        <p:spPr>
          <a:xfrm>
            <a:off x="2952206" y="1141699"/>
            <a:ext cx="8332179" cy="5345053"/>
          </a:xfrm>
          <a:prstGeom prst="rect">
            <a:avLst/>
          </a:prstGeom>
          <a:noFill/>
        </p:spPr>
        <p:txBody>
          <a:bodyPr wrap="square">
            <a:spAutoFit/>
          </a:bodyPr>
          <a:lstStyle/>
          <a:p>
            <a:pPr marL="0" marR="0" algn="justLow" rtl="1">
              <a:spcBef>
                <a:spcPts val="0"/>
              </a:spcBef>
              <a:spcAft>
                <a:spcPts val="1000"/>
              </a:spcAft>
            </a:pPr>
            <a:r>
              <a:rPr lang="ar-SA" sz="24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مؤشرات التكلفة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ومن أهم المؤشرات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تكلفة المعاملة الواحدة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التكلفة الإجمالية للعملية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تكلفة إعادة العمل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تكلفة الأخطاء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تكلفة استخدام الموارد</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تكلفة النشاط مقارنة بالمخرجات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التكلفة والجودة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يبدو خفض تكلفة العملية إنجازًا جيدًا، لكنه قد يصبح سلبيًا إذا أدى إلى انخفاض الجودة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8202821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9FCF0-C112-2A90-C5EA-A1305564145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9E8384C-F1CA-DC06-135B-C1008CD38C5A}"/>
              </a:ext>
            </a:extLst>
          </p:cNvPr>
          <p:cNvSpPr txBox="1"/>
          <p:nvPr/>
        </p:nvSpPr>
        <p:spPr>
          <a:xfrm>
            <a:off x="2560319" y="1022540"/>
            <a:ext cx="8853072" cy="5498941"/>
          </a:xfrm>
          <a:prstGeom prst="rect">
            <a:avLst/>
          </a:prstGeom>
          <a:noFill/>
        </p:spPr>
        <p:txBody>
          <a:bodyPr wrap="square">
            <a:spAutoFit/>
          </a:bodyPr>
          <a:lstStyle/>
          <a:p>
            <a:pPr marL="0" marR="0" algn="ctr" rtl="1">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المستهدفات وخطوط الأساس ومصادر البيانات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المستهدفات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المستهدف هو المستوى الذي ترغب المؤسسة في الوصول إليه خلال فترة زمنية محددة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خصائص المستهدف الجيد</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ينبغي أن يكون المستهدف</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واضحًا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قابلًا للقياس</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واقعيًا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مرتبطًا بالهدف المؤسسي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محددًا زمنيًا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Low"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مبنيًا على بيانات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 name="Picture 2">
            <a:extLst>
              <a:ext uri="{FF2B5EF4-FFF2-40B4-BE49-F238E27FC236}">
                <a16:creationId xmlns:a16="http://schemas.microsoft.com/office/drawing/2014/main" id="{322135CE-B549-46C9-BD30-CFD836B777F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60837" y="3532504"/>
            <a:ext cx="3628116" cy="1904760"/>
          </a:xfrm>
          <a:prstGeom prst="rect">
            <a:avLst/>
          </a:prstGeom>
          <a:ln>
            <a:noFill/>
          </a:ln>
          <a:effectLst>
            <a:softEdge rad="112500"/>
          </a:effectLst>
        </p:spPr>
      </p:pic>
    </p:spTree>
    <p:extLst>
      <p:ext uri="{BB962C8B-B14F-4D97-AF65-F5344CB8AC3E}">
        <p14:creationId xmlns:p14="http://schemas.microsoft.com/office/powerpoint/2010/main" val="37083259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B574B-CC79-ABB5-E384-EDD5A118D7F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E7CDB30-BD3A-8E36-B0CE-EF8F4FC8CE1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15142" y="2784163"/>
            <a:ext cx="3639142" cy="2047018"/>
          </a:xfrm>
          <a:prstGeom prst="rect">
            <a:avLst/>
          </a:prstGeom>
          <a:ln>
            <a:noFill/>
          </a:ln>
          <a:effectLst>
            <a:softEdge rad="112500"/>
          </a:effectLst>
        </p:spPr>
      </p:pic>
      <p:sp>
        <p:nvSpPr>
          <p:cNvPr id="4" name="TextBox 3">
            <a:extLst>
              <a:ext uri="{FF2B5EF4-FFF2-40B4-BE49-F238E27FC236}">
                <a16:creationId xmlns:a16="http://schemas.microsoft.com/office/drawing/2014/main" id="{4F513873-F2D8-93B2-4B20-DC6D089178EF}"/>
              </a:ext>
            </a:extLst>
          </p:cNvPr>
          <p:cNvSpPr txBox="1"/>
          <p:nvPr/>
        </p:nvSpPr>
        <p:spPr>
          <a:xfrm>
            <a:off x="4867051" y="1269173"/>
            <a:ext cx="6609807" cy="5386090"/>
          </a:xfrm>
          <a:prstGeom prst="rect">
            <a:avLst/>
          </a:prstGeom>
          <a:noFill/>
        </p:spPr>
        <p:txBody>
          <a:bodyPr wrap="square">
            <a:spAutoFit/>
          </a:bodyPr>
          <a:lstStyle/>
          <a:p>
            <a:pPr marL="0" marR="0" algn="justLow" rtl="1">
              <a:lnSpc>
                <a:spcPct val="115000"/>
              </a:lnSpc>
              <a:spcBef>
                <a:spcPts val="0"/>
              </a:spcBef>
              <a:spcAft>
                <a:spcPts val="1000"/>
              </a:spcAft>
            </a:pPr>
            <a:r>
              <a:rPr kumimoji="0" lang="en-US" sz="24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مصادر البيانات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تحتاج المؤشرات إلى مصادر بيانات موثوقة. وقد تكون البيانات داخل الأنظمة الإلكترونية، أو قواعد البيانات، أو سجلات المعاملات، أو الاستبيانات، أو تقارير الجودة، أو أنظمة خدمة العملاء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تجمع بعض المؤسسات البيانات يدويًا باستخدام ملفات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Excel</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لكن الاعتماد المفرط على البيانات اليدوية يزيد احتمالية الخطأ والتأخير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جودة البيانات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لا قيمة لمؤشر مبني على بيانات غير صحيحة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فإذا كانت بعض الإدارات تسجل بداية العملية بطريقة مختلفة عن إدارات أخرى، فإن مقارنة النتائج قد تكون مضللة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8655597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6FB6E-2D2A-BC73-8915-2B69BBE6D1B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99727F0-F35B-36D2-45BC-E96267F223A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13400" y="3560465"/>
            <a:ext cx="3366714" cy="2238864"/>
          </a:xfrm>
          <a:prstGeom prst="rect">
            <a:avLst/>
          </a:prstGeom>
        </p:spPr>
      </p:pic>
      <p:sp>
        <p:nvSpPr>
          <p:cNvPr id="4" name="TextBox 3">
            <a:extLst>
              <a:ext uri="{FF2B5EF4-FFF2-40B4-BE49-F238E27FC236}">
                <a16:creationId xmlns:a16="http://schemas.microsoft.com/office/drawing/2014/main" id="{06B65C48-33FC-EAF1-BF0C-EE55600CBA96}"/>
              </a:ext>
            </a:extLst>
          </p:cNvPr>
          <p:cNvSpPr txBox="1"/>
          <p:nvPr/>
        </p:nvSpPr>
        <p:spPr>
          <a:xfrm>
            <a:off x="3213462" y="872131"/>
            <a:ext cx="8452520" cy="5985869"/>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تصميم لوحة مؤشرات لمتابعة أداء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اختيار مؤشرات لوحة المؤشرات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أهم مبادئ التصميم عدم وضع جميع المؤشرات في لوحة واحدة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فالمؤشر الذي لا يؤدي إلى قرار أو إجراء قد لا يكون مناسبًا للوحة الإدارة التنفيذية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وينبغي التركيز على المؤشرات الأكثر ارتباطًا بالأهداف الاستراتيجية والتشغيلية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مستويات لوحات المؤشرات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تصميم لوحات على مستويات مختلفة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indent="-342900" algn="justLow" rtl="1">
              <a:lnSpc>
                <a:spcPct val="115000"/>
              </a:lnSpc>
              <a:spcBef>
                <a:spcPts val="0"/>
              </a:spcBef>
              <a:spcAft>
                <a:spcPts val="1000"/>
              </a:spcAft>
              <a:buFont typeface="Arial" panose="020B0604020202020204" pitchFamily="34" charset="0"/>
              <a:buChar char="•"/>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اللوحة التنفيذية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indent="-342900" algn="justLow" rtl="1">
              <a:lnSpc>
                <a:spcPct val="115000"/>
              </a:lnSpc>
              <a:spcBef>
                <a:spcPts val="0"/>
              </a:spcBef>
              <a:spcAft>
                <a:spcPts val="1000"/>
              </a:spcAft>
              <a:buFont typeface="Arial" panose="020B0604020202020204" pitchFamily="34" charset="0"/>
              <a:buChar char="•"/>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اللوحة الإدارية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indent="-342900" algn="justLow" rtl="1">
              <a:lnSpc>
                <a:spcPct val="115000"/>
              </a:lnSpc>
              <a:spcBef>
                <a:spcPts val="0"/>
              </a:spcBef>
              <a:spcAft>
                <a:spcPts val="1000"/>
              </a:spcAft>
              <a:buFont typeface="Arial" panose="020B0604020202020204" pitchFamily="34" charset="0"/>
              <a:buChar char="•"/>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اللوحة التشغيلية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116865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7B040-BF62-2D58-401B-27172872D16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275A49E-2392-948A-CB80-1E82E9823B5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6187" y="3268184"/>
            <a:ext cx="3497986" cy="1748993"/>
          </a:xfrm>
          <a:prstGeom prst="rect">
            <a:avLst/>
          </a:prstGeom>
          <a:ln>
            <a:noFill/>
          </a:ln>
          <a:effectLst>
            <a:softEdge rad="112500"/>
          </a:effectLst>
        </p:spPr>
      </p:pic>
      <p:sp>
        <p:nvSpPr>
          <p:cNvPr id="4" name="TextBox 3">
            <a:extLst>
              <a:ext uri="{FF2B5EF4-FFF2-40B4-BE49-F238E27FC236}">
                <a16:creationId xmlns:a16="http://schemas.microsoft.com/office/drawing/2014/main" id="{4DBE3623-F2D0-2BB6-C7E8-534C66504F9D}"/>
              </a:ext>
            </a:extLst>
          </p:cNvPr>
          <p:cNvSpPr txBox="1"/>
          <p:nvPr/>
        </p:nvSpPr>
        <p:spPr>
          <a:xfrm>
            <a:off x="4258491" y="819590"/>
            <a:ext cx="7447322" cy="6025880"/>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الرقمنة والأتمتة الروبوتية للعمليات</a:t>
            </a:r>
            <a:r>
              <a:rPr lang="en-US" sz="2800" b="1" dirty="0">
                <a:solidFill>
                  <a:srgbClr val="31859C"/>
                </a:solidFill>
                <a:effectLst/>
                <a:latin typeface="Sakkal Majalla" panose="02000000000000000000" pitchFamily="2" charset="-78"/>
                <a:ea typeface="Times New Roman" panose="02020603050405020304" pitchFamily="18" charset="0"/>
                <a:cs typeface="Sakkal Majalla" panose="02000000000000000000" pitchFamily="2" charset="-78"/>
              </a:rPr>
              <a:t> RPA</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ما هي</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RPA</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Robotic Process Automation – RPA </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هي تقنية تستخدم برمجيات آلية لتنفيذ مهام متكررة تعتمد على قواعد محددة، مثل إدخال البيانات، ونقل المعلومات بين الأنظمة، واستخراج البيانات، وإنشاء التقارير، وإرسال الإشعارات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ولا يعني "الروبوت" هنا آلة مادية، وإنما برنامج يعمل وفق قواعد محددة لتنفيذ المهام الرقمية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كيف تعمل</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RPA</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للروبوت البرمجي تنفيذ مجموعة من الخطوات مثل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فتح النظام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تسجيل الدخول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قراءة البيانات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إدخال البيانات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الانتقال إلى شاشة أخرى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استخراج النتيجة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تحديث ملف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إرسال إشعار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15000"/>
              </a:lnSpc>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21935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823D0DA-9303-239D-6BFD-8290ED3FEEE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82416" y="2964734"/>
            <a:ext cx="2900403" cy="1933602"/>
          </a:xfrm>
          <a:prstGeom prst="rect">
            <a:avLst/>
          </a:prstGeom>
        </p:spPr>
      </p:pic>
      <p:sp>
        <p:nvSpPr>
          <p:cNvPr id="3" name="TextBox 2">
            <a:extLst>
              <a:ext uri="{FF2B5EF4-FFF2-40B4-BE49-F238E27FC236}">
                <a16:creationId xmlns:a16="http://schemas.microsoft.com/office/drawing/2014/main" id="{590B791A-6893-1DBB-5FF3-694B63FEBE89}"/>
              </a:ext>
            </a:extLst>
          </p:cNvPr>
          <p:cNvSpPr txBox="1"/>
          <p:nvPr/>
        </p:nvSpPr>
        <p:spPr>
          <a:xfrm>
            <a:off x="4257584" y="1235926"/>
            <a:ext cx="7299582" cy="5391219"/>
          </a:xfrm>
          <a:prstGeom prst="rect">
            <a:avLst/>
          </a:prstGeom>
          <a:noFill/>
        </p:spPr>
        <p:txBody>
          <a:bodyPr wrap="square">
            <a:spAutoFit/>
          </a:bodyPr>
          <a:lstStyle/>
          <a:p>
            <a:pPr marL="0" marR="0" algn="ctr" rtl="1">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تطبيقات الذكاء الاصطناعي في تحليل العمليات ودعم القرار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الذكاء الاصطناعي وتحسين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أصبح الذكاء الاصطناعي قادرًا على دعم تحليل كميات كبيرة من البيانات واكتشاف الأنماط والعلاقات التي قد يصعب اكتشافها بالتحليل اليدوي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ويمكن توظيفه في تحليل أداء العمليات، والتنبؤ بالطلب، واكتشاف حالات الانحراف، وتحليل النصوص والشكاوى، وتحديد أسباب التأخير، ودعم القرارات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الذكاء الاصطناعي في تحليل الاختناقات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استخدام تقنيات التحليل الذكي لفحص بيانات العمليات واكتشاف المراحل التي يتكرر فيها التأخير أو تراكم الطلبات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فبدلًا من مراجعة آلاف المعاملات يدويًا، يمكن للنظام تحليل البيانات وتحديد أن معظم التأخير يحدث في مرحلة معينة أو في نوع معين من الطلبات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5386569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41E23B-A3F7-D405-5C60-549053FDCF9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EFBC89E-A4D0-EF2B-CCA2-DFFCB707ADD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557D8519-C71C-AF1F-2559-2285C45BEB9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AB98C7B-8D47-A723-169C-4930EDE01AE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EDD59D45-06CD-083A-741F-30E4F5B9BF4C}"/>
              </a:ext>
            </a:extLst>
          </p:cNvPr>
          <p:cNvSpPr txBox="1"/>
          <p:nvPr/>
        </p:nvSpPr>
        <p:spPr>
          <a:xfrm>
            <a:off x="4088674" y="2287652"/>
            <a:ext cx="7477851" cy="2768963"/>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مفهوم إدارة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إدارة العمليات هي منهج إداري يركز على تصميم العمليات المؤسسية وتنظيمها وتنفيذها ومتابعتها وتحليل أدائها وتطويرها بصورة مستمرة؛ بهدف تحقيق النتائج المطلوبة بأعلى مستوى ممكن من الكفاءة والفاعلية والجودة. وهي لا تقتصر على متابعة تنفيذ الأعمال اليومية، وإنما تشمل فهم الطريقة التي يتم من خلالها تحويل الموارد والمدخلات إلى منتجات أو خدمات تلبي احتياجات المستفيدين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C1F6FCD-A659-49B3-974A-65FBAB47A40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031144" y="2751110"/>
            <a:ext cx="2367073" cy="2123486"/>
          </a:xfrm>
          <a:prstGeom prst="rect">
            <a:avLst/>
          </a:prstGeom>
          <a:ln>
            <a:noFill/>
          </a:ln>
          <a:effectLst>
            <a:softEdge rad="112500"/>
          </a:effectLst>
        </p:spPr>
      </p:pic>
      <p:sp>
        <p:nvSpPr>
          <p:cNvPr id="8" name="TextBox 7">
            <a:extLst>
              <a:ext uri="{FF2B5EF4-FFF2-40B4-BE49-F238E27FC236}">
                <a16:creationId xmlns:a16="http://schemas.microsoft.com/office/drawing/2014/main" id="{768E3301-0740-49D3-ACA3-32DA94350440}"/>
              </a:ext>
            </a:extLst>
          </p:cNvPr>
          <p:cNvSpPr txBox="1"/>
          <p:nvPr/>
        </p:nvSpPr>
        <p:spPr>
          <a:xfrm>
            <a:off x="2928257" y="475300"/>
            <a:ext cx="7143206" cy="1508105"/>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kumimoji="0" lang="ar-SA" sz="4000" b="1" i="0" u="none" strike="noStrike" kern="1200" cap="none" spc="0" normalizeH="0" baseline="0" noProof="0" dirty="0">
                <a:ln>
                  <a:noFill/>
                </a:ln>
                <a:solidFill>
                  <a:schemeClr val="accent3">
                    <a:lumMod val="50000"/>
                  </a:schemeClr>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مفهوم إدارة العمليات وأهميتها في رفع الكفاءة المؤسسية</a:t>
            </a:r>
            <a:endParaRPr kumimoji="0" lang="en-US" sz="2800" b="0" i="0" u="none" strike="noStrike" kern="1200" cap="none" spc="0" normalizeH="0" baseline="0" noProof="0" dirty="0">
              <a:ln>
                <a:noFill/>
              </a:ln>
              <a:solidFill>
                <a:schemeClr val="accent3">
                  <a:lumMod val="50000"/>
                </a:schemeClr>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16187056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3553097" y="1625950"/>
            <a:ext cx="8167365" cy="4960332"/>
          </a:xfrm>
          <a:prstGeom prst="rect">
            <a:avLst/>
          </a:prstGeom>
          <a:noFill/>
        </p:spPr>
        <p:txBody>
          <a:bodyPr wrap="square">
            <a:spAutoFit/>
          </a:bodyPr>
          <a:lstStyle/>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التنبؤ بالأداء</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استخدام النماذج التنبؤية لتحليل البيانات التاريخية والتنبؤ بالاتجاهات المستقبلية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فإذا كانت المؤسسة تعرف حجم الطلبات خلال السنوات السابقة، فقد تتمكن من توقع فترات ارتفاع الطلب والاستعداد لها من خلال توزيع الموارد أو تعديل الطاقة التشغيلية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وبذلك يتحول التحليل من مجرد وصف ما حدث إلى دعم التخطيط لما قد يحدث</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تحليل شكاوى المستفيدين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استخدام الذكاء الاصطناعي لمعالجة كميات كبيرة من النصوص، مثل الشكاوى والملاحظات ورسائل العملاء</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يساعد في تصنيف الشكاوى حسب الموضوع، واكتشاف الأنماط المتكررة، وتحديد أكثر أسباب عدم الرضا شيوعًا</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spcBef>
                <a:spcPts val="0"/>
              </a:spcBef>
              <a:spcAft>
                <a:spcPts val="10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4541263-2698-4AD3-9E3A-0832955BE35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2698" y="3026018"/>
            <a:ext cx="2991393" cy="1848393"/>
          </a:xfrm>
          <a:prstGeom prst="rect">
            <a:avLst/>
          </a:prstGeom>
          <a:ln>
            <a:noFill/>
          </a:ln>
          <a:effectLst>
            <a:softEdge rad="112500"/>
          </a:effectLst>
        </p:spPr>
      </p:pic>
    </p:spTree>
    <p:extLst>
      <p:ext uri="{BB962C8B-B14F-4D97-AF65-F5344CB8AC3E}">
        <p14:creationId xmlns:p14="http://schemas.microsoft.com/office/powerpoint/2010/main" val="22765041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127862" y="1422296"/>
            <a:ext cx="7589520" cy="5052665"/>
          </a:xfrm>
          <a:prstGeom prst="rect">
            <a:avLst/>
          </a:prstGeom>
          <a:noFill/>
        </p:spPr>
        <p:txBody>
          <a:bodyPr wrap="square">
            <a:spAutoFit/>
          </a:bodyPr>
          <a:lstStyle/>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الذكاء الاصطناعي ودعم القرار</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لا ينبغي النظر إلى الذكاء الاصطناعي باعتباره بديلًا كاملًا عن القرار الإداري، بل كأداة تساعد المسؤول على الوصول إلى المعلومات والتحليلات بسرعة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فيمكن للنظام أن يعرض</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البيانات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الأنماط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التوقعات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البدائل المحتملة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ثم يتخذ المسؤول القرار وفق السياق المؤسسي والسياسات والضوابط</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الذكاء الاصطناعي التوليدي في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يمكن توظيف الذكاء الاصطناعي التوليدي في مجموعة من المهام المساندة، مثل تحليل الوثائق، وتلخيص التقارير، والمساعدة في إعداد مسودات الإجراءات، واقتراح أسئلة تحليلية، وتحليل الملاحظات النصية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742950" marR="0" lvl="1" indent="-285750" algn="justLow" defTabSz="914400" rtl="1" eaLnBrk="1" fontAlgn="auto" latinLnBrk="0" hangingPunct="1">
              <a:spcBef>
                <a:spcPts val="0"/>
              </a:spcBef>
              <a:spcAft>
                <a:spcPts val="800"/>
              </a:spcAft>
              <a:buClrTx/>
              <a:buSzPts val="1000"/>
              <a:buFont typeface="Courier New" panose="02070309020205020404" pitchFamily="49" charset="0"/>
              <a:buChar char="o"/>
              <a:tabLst>
                <a:tab pos="914400" algn="l"/>
              </a:tabLst>
              <a:defRPr/>
            </a:pPr>
            <a:endParaRPr kumimoji="0" 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47E024E-CB23-49E0-8259-EFE6F04CBF7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96285" y="2508069"/>
            <a:ext cx="2648252" cy="2356889"/>
          </a:xfrm>
          <a:prstGeom prst="rect">
            <a:avLst/>
          </a:prstGeom>
          <a:ln>
            <a:noFill/>
          </a:ln>
          <a:effectLst>
            <a:softEdge rad="112500"/>
          </a:effectLst>
        </p:spPr>
      </p:pic>
    </p:spTree>
    <p:extLst>
      <p:ext uri="{BB962C8B-B14F-4D97-AF65-F5344CB8AC3E}">
        <p14:creationId xmlns:p14="http://schemas.microsoft.com/office/powerpoint/2010/main" val="21375851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1661160" y="1279127"/>
            <a:ext cx="9708780" cy="5437386"/>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معايير اختيار العمليات المناسبة للأتمتة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المعيار الأول: التكرار</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المعيار الثاني: وضوح القواعد</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المعيار الثالث: استقرار العملية</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المعيار الرابع: حجم العمل</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المعيار الخامس: تكرار الأخطاء</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المعيار السادس: الوقت والتكلفة</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المعيار السابع: البيانات الرقمية</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effectLst/>
                <a:latin typeface="Times New Roman" panose="02020603050405020304" pitchFamily="18" charset="0"/>
                <a:ea typeface="Times New Roman" panose="02020603050405020304" pitchFamily="18" charset="0"/>
                <a:cs typeface="Sakkal Majalla" panose="02000000000000000000" pitchFamily="2" charset="-78"/>
              </a:rPr>
              <a:t>المعيار الثامن: مستوى المخاطر</a:t>
            </a:r>
            <a:endParaRPr lang="en-US" sz="1800" dirty="0">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E71073E-C388-47AF-B1E0-21D6A72AFFF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90832" y="2898242"/>
            <a:ext cx="3298734" cy="2199156"/>
          </a:xfrm>
          <a:prstGeom prst="rect">
            <a:avLst/>
          </a:prstGeom>
          <a:ln>
            <a:noFill/>
          </a:ln>
          <a:effectLst>
            <a:softEdge rad="112500"/>
          </a:effectLst>
        </p:spPr>
      </p:pic>
    </p:spTree>
    <p:extLst>
      <p:ext uri="{BB962C8B-B14F-4D97-AF65-F5344CB8AC3E}">
        <p14:creationId xmlns:p14="http://schemas.microsoft.com/office/powerpoint/2010/main" val="3590138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2860766" y="1548505"/>
            <a:ext cx="9167569" cy="4131387"/>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التكامل بين المؤشرات والأتمتة والذكاء الاصطناعي</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من المهم فهم أن الموضوعات السابقة ليست منفصلة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فالمؤشرات تكشف مستوى الأداء، وتحليل البيانات يكشف مواطن الخلل، وتبسيط العمليات يعالج التعقيد، والأتمتة تقلل العمل اليدوي، والذكاء الاصطناعي يساعد في التحليل والتنبؤ ودعم القرار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ويمكن تصور دورة متكاملة كالتالي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قياس الأداء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اكتشاف المشكلة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تحليل السبب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تبسيط العملية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تحديد فرص الأتمتة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تنفيذ التقنية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قياس النتائج </a:t>
            </a:r>
            <a:r>
              <a:rPr lang="ar-SA" sz="24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 التحسين المستمر</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وهذه الدورة تجعل التقنية جزءًا من استراتيجية تحسين العمليات وليس مشروعًا منفصلًا عن التشغيل</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6DB509A0-5B45-4271-B069-37FBC1E7DC2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1331" y="2975960"/>
            <a:ext cx="2379618" cy="1586412"/>
          </a:xfrm>
          <a:prstGeom prst="rect">
            <a:avLst/>
          </a:prstGeom>
        </p:spPr>
      </p:pic>
    </p:spTree>
    <p:extLst>
      <p:ext uri="{BB962C8B-B14F-4D97-AF65-F5344CB8AC3E}">
        <p14:creationId xmlns:p14="http://schemas.microsoft.com/office/powerpoint/2010/main" val="4075021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245429" y="1597279"/>
            <a:ext cx="7430140" cy="4442242"/>
          </a:xfrm>
          <a:prstGeom prst="rect">
            <a:avLst/>
          </a:prstGeom>
          <a:noFill/>
        </p:spPr>
        <p:txBody>
          <a:bodyPr wrap="square">
            <a:spAutoFit/>
          </a:bodyPr>
          <a:lstStyle/>
          <a:p>
            <a:pPr marL="0" marR="0" algn="justLow"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دور العاملين في التحول التقني</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لا يمكن نجاح التحول الرقمي بمجرد شراء نظام أو تشغيل روبوت برمجي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فالنجاح يتطلب إشراك العاملين، وتوضيح أهداف المشروع، وتحديد أثره على الأدوار، وتوفير التدريب، والاستماع إلى الملاحظات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يؤدي التحول إلى تقليل بعض الأعمال اليدوية، لكنه قد يزيد الحاجة إلى مهارات التحليل والمراقبة وإدارة الاستثناءات</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Low"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ولهذا يجب النظر إلى الأتمتة باعتبارها وسيلة لإعادة توزيع الجهد البشري نحو الأعمال الأعلى قيمة، وليس فقط وسيلة لإلغاء العمل البشري</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3BD3165D-636D-4480-992B-DD2923EE666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7644" y="2797997"/>
            <a:ext cx="3148150" cy="2040806"/>
          </a:xfrm>
          <a:prstGeom prst="rect">
            <a:avLst/>
          </a:prstGeom>
        </p:spPr>
      </p:pic>
    </p:spTree>
    <p:extLst>
      <p:ext uri="{BB962C8B-B14F-4D97-AF65-F5344CB8AC3E}">
        <p14:creationId xmlns:p14="http://schemas.microsoft.com/office/powerpoint/2010/main" val="10737213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308A2557-06A8-E90A-D5C7-E32B71E0277F}"/>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DB0C8E41-4747-8978-3A58-322D6E705014}"/>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119EC3F2-DBCB-DAE1-E491-D53A1DB799D6}"/>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B0E43F58-F15C-A874-3DA7-0473136EE2EF}"/>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A3240AF7-2EC7-790A-65A2-27C0AF83C2CF}"/>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الثالث</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9B0A8582-6CB3-A01D-2FEA-AA31C8C12987}"/>
              </a:ext>
            </a:extLst>
          </p:cNvPr>
          <p:cNvSpPr txBox="1"/>
          <p:nvPr/>
        </p:nvSpPr>
        <p:spPr>
          <a:xfrm>
            <a:off x="9265876" y="1793617"/>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الجلسة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الثانية</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7" name="TextBox 26">
            <a:extLst>
              <a:ext uri="{FF2B5EF4-FFF2-40B4-BE49-F238E27FC236}">
                <a16:creationId xmlns:a16="http://schemas.microsoft.com/office/drawing/2014/main" id="{B41E18B8-9F03-B479-8C8B-09859763BABE}"/>
              </a:ext>
            </a:extLst>
          </p:cNvPr>
          <p:cNvSpPr txBox="1"/>
          <p:nvPr/>
        </p:nvSpPr>
        <p:spPr>
          <a:xfrm>
            <a:off x="4049486" y="1716821"/>
            <a:ext cx="5713612" cy="808619"/>
          </a:xfrm>
          <a:prstGeom prst="rect">
            <a:avLst/>
          </a:prstGeom>
          <a:noFill/>
        </p:spPr>
        <p:txBody>
          <a:bodyPr wrap="square" rtlCol="0">
            <a:sp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Y" sz="44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تنفيذ التحسين وإدارة التغيير</a:t>
            </a:r>
            <a:endParaRPr kumimoji="0" lang="en-US" sz="44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40" name="Rectangle 39">
            <a:extLst>
              <a:ext uri="{FF2B5EF4-FFF2-40B4-BE49-F238E27FC236}">
                <a16:creationId xmlns:a16="http://schemas.microsoft.com/office/drawing/2014/main" id="{54392845-C1FB-DDE7-B241-C6B9DE78E7C5}"/>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E614D0C9-7AE6-BE3F-6368-614185626E51}"/>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7FC0B81E-F532-23A0-9DDC-1AB1B845501A}"/>
              </a:ext>
            </a:extLst>
          </p:cNvPr>
          <p:cNvGrpSpPr/>
          <p:nvPr/>
        </p:nvGrpSpPr>
        <p:grpSpPr>
          <a:xfrm>
            <a:off x="1371600" y="3343594"/>
            <a:ext cx="9753600" cy="3362074"/>
            <a:chOff x="1694485" y="3028643"/>
            <a:chExt cx="9753600" cy="3362074"/>
          </a:xfrm>
        </p:grpSpPr>
        <p:pic>
          <p:nvPicPr>
            <p:cNvPr id="1028" name="Picture 4" descr="Goal ">
              <a:extLst>
                <a:ext uri="{FF2B5EF4-FFF2-40B4-BE49-F238E27FC236}">
                  <a16:creationId xmlns:a16="http://schemas.microsoft.com/office/drawing/2014/main" id="{965A9E6D-85AC-3B04-ABC6-558CFBE1CBEE}"/>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838485" y="4100080"/>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CE5689-F262-6BE9-0B26-29DDB495FC79}"/>
                </a:ext>
              </a:extLst>
            </p:cNvPr>
            <p:cNvSpPr txBox="1"/>
            <p:nvPr/>
          </p:nvSpPr>
          <p:spPr>
            <a:xfrm>
              <a:off x="1694485" y="3028643"/>
              <a:ext cx="8704462" cy="3362074"/>
            </a:xfrm>
            <a:prstGeom prst="rect">
              <a:avLst/>
            </a:prstGeom>
            <a:noFill/>
          </p:spPr>
          <p:txBody>
            <a:bodyPr wrap="square" rtlCol="0">
              <a:spAutoFit/>
            </a:bodyPr>
            <a:lstStyle/>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إعداد ميثاق مشروع تحسين العمليات.</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تحديد الأولويات والمسؤوليات والموارد والجدول الزمني.</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إدارة التغيير والتواصل مع أصحاب المصلحة.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تطبيق دورة التحسين المستمر </a:t>
              </a:r>
              <a:r>
                <a:rPr lang="en-US"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PDCA.</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المتابعة والرقابة وتقييم نتائج التحسين.</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r>
                <a:rPr lang="ar-SA" sz="28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rPr>
                <a:t>إعداد مشروع تطبيقي متكامل لتحسين إحدى العمليات المؤسسية.</a:t>
              </a:r>
            </a:p>
            <a:p>
              <a:pPr marL="342900" marR="0" lvl="0" indent="-342900" algn="r" rtl="1">
                <a:lnSpc>
                  <a:spcPct val="107000"/>
                </a:lnSpc>
                <a:spcBef>
                  <a:spcPts val="0"/>
                </a:spcBef>
                <a:spcAft>
                  <a:spcPts val="0"/>
                </a:spcAft>
                <a:buSzPts val="1800"/>
                <a:buFont typeface="Symbol" panose="05050102010706020507" pitchFamily="18" charset="2"/>
                <a:buBlip>
                  <a:blip r:embed="rId7"/>
                </a:buBlip>
              </a:pPr>
              <a:endParaRPr lang="en-US" sz="3200" b="1" kern="1200" dirty="0">
                <a:solidFill>
                  <a:schemeClr val="bg1"/>
                </a:solidFill>
                <a:effectLst/>
                <a:latin typeface="Calibri" panose="020F0502020204030204" pitchFamily="34" charset="0"/>
                <a:ea typeface="GE Dinar One" panose="020A0503020102020204" pitchFamily="18" charset="-78"/>
                <a:cs typeface="Sakkal Majalla" panose="02000000000000000000" pitchFamily="2" charset="-78"/>
              </a:endParaRPr>
            </a:p>
          </p:txBody>
        </p:sp>
      </p:grpSp>
    </p:spTree>
    <p:extLst>
      <p:ext uri="{BB962C8B-B14F-4D97-AF65-F5344CB8AC3E}">
        <p14:creationId xmlns:p14="http://schemas.microsoft.com/office/powerpoint/2010/main" val="4104259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4595419" y="953820"/>
            <a:ext cx="6868507" cy="5904180"/>
          </a:xfrm>
          <a:prstGeom prst="rect">
            <a:avLst/>
          </a:prstGeom>
          <a:noFill/>
        </p:spPr>
        <p:txBody>
          <a:bodyPr wrap="square">
            <a:spAutoFit/>
          </a:bodyPr>
          <a:lstStyle/>
          <a:p>
            <a:pPr marL="0" marR="0" algn="ctr" rtl="1">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إعداد ميثاق مشروع تحسين العمليات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عناصر ميثاق مشروع 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اسم المشروع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وصف المشكلة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مبررات المشروع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الهدف العام</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الأهداف التفصيلية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نطاق المشروع</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spcBef>
                <a:spcPts val="0"/>
              </a:spcBef>
              <a:spcAft>
                <a:spcPts val="1000"/>
              </a:spcAft>
              <a:buSzPts val="1000"/>
              <a:buFont typeface="Symbol" panose="05050102010706020507" pitchFamily="18" charset="2"/>
              <a:buChar char=""/>
              <a:tabLst>
                <a:tab pos="457200" algn="l"/>
              </a:tabLs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النتائج المتوقعة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 </a:t>
            </a: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مؤشرات النجاح</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مالك المشروع</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C14D8C5D-EB58-49D9-9107-80ED0CFECB6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35486" y="2586445"/>
            <a:ext cx="2863312" cy="2143011"/>
          </a:xfrm>
          <a:prstGeom prst="rect">
            <a:avLst/>
          </a:prstGeom>
        </p:spPr>
      </p:pic>
      <p:sp>
        <p:nvSpPr>
          <p:cNvPr id="5" name="TextBox 4">
            <a:extLst>
              <a:ext uri="{FF2B5EF4-FFF2-40B4-BE49-F238E27FC236}">
                <a16:creationId xmlns:a16="http://schemas.microsoft.com/office/drawing/2014/main" id="{F16B9D1A-BE84-42CC-8019-91BBBEBD14ED}"/>
              </a:ext>
            </a:extLst>
          </p:cNvPr>
          <p:cNvSpPr txBox="1"/>
          <p:nvPr/>
        </p:nvSpPr>
        <p:spPr>
          <a:xfrm>
            <a:off x="2203639" y="2980781"/>
            <a:ext cx="6100354" cy="2949525"/>
          </a:xfrm>
          <a:prstGeom prst="rect">
            <a:avLst/>
          </a:prstGeom>
          <a:noFill/>
        </p:spPr>
        <p:txBody>
          <a:bodyPr wrap="square">
            <a:spAutoFit/>
          </a:bodyPr>
          <a:lstStyle/>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فريق العمل</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أصحاب المصلحة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الموارد المطلوبة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الجدول الزمني</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المخاطر الرئيسية</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defTabSz="914400" rtl="1" eaLnBrk="1" fontAlgn="auto" latinLnBrk="0" hangingPunct="1">
              <a:lnSpc>
                <a:spcPct val="100000"/>
              </a:lnSpc>
              <a:spcBef>
                <a:spcPts val="0"/>
              </a:spcBef>
              <a:spcAft>
                <a:spcPts val="1000"/>
              </a:spcAft>
              <a:buClrTx/>
              <a:buSzPts val="1000"/>
              <a:buFont typeface="Symbol" panose="05050102010706020507" pitchFamily="18" charset="2"/>
              <a:buChar char=""/>
              <a:tabLst>
                <a:tab pos="457200" algn="l"/>
              </a:tabLst>
              <a:defRPr/>
            </a:pPr>
            <a:r>
              <a:rPr kumimoji="0" lang="ar-SA" sz="2400" b="1"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Sakkal Majalla" panose="02000000000000000000" pitchFamily="2" charset="-78"/>
              </a:rPr>
              <a:t>الافتراضات والقيود</a:t>
            </a: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 </a:t>
            </a: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376494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30730-29D1-7AEF-EF0D-7FF317466A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90B791A-6893-1DBB-5FF3-694B63FEBE89}"/>
              </a:ext>
            </a:extLst>
          </p:cNvPr>
          <p:cNvSpPr txBox="1"/>
          <p:nvPr/>
        </p:nvSpPr>
        <p:spPr>
          <a:xfrm>
            <a:off x="2886892" y="1625723"/>
            <a:ext cx="8932439" cy="4442242"/>
          </a:xfrm>
          <a:prstGeom prst="rect">
            <a:avLst/>
          </a:prstGeom>
          <a:noFill/>
        </p:spPr>
        <p:txBody>
          <a:bodyPr wrap="square">
            <a:spAutoFit/>
          </a:bodyPr>
          <a:lstStyle/>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المشكلة</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المشكلة هو أحد أهم أجزاء الميثاق، ويجب أن يكون محددًا وقابلًا للقياس قدر الإمكان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الهدف</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بعد تحديد المشكلة، يتم تحديد الهدف الذي يريد المشروع الوصول إليه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ويفضل أن يكون الهدف مرتبطًا بنتيجة قابلة للقياس</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نطاق المشروع</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نطاق المشروع يحدد الحدود التي سيعمل داخلها فريق التحسين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مؤشرات نجاح المشروع</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لا يكفي أن تقول المؤسسة إنها "حسنت العملية"، بل يجب أن تحدد كيف ستعرف أن المشروع نجح</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64716F01-B1FF-4C03-8FD6-C8BC85C0892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01040" y="2734734"/>
            <a:ext cx="2982685" cy="2224219"/>
          </a:xfrm>
          <a:prstGeom prst="rect">
            <a:avLst/>
          </a:prstGeom>
        </p:spPr>
      </p:pic>
    </p:spTree>
    <p:extLst>
      <p:ext uri="{BB962C8B-B14F-4D97-AF65-F5344CB8AC3E}">
        <p14:creationId xmlns:p14="http://schemas.microsoft.com/office/powerpoint/2010/main" val="37757022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41E23B-A3F7-D405-5C60-549053FDCF9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EFBC89E-A4D0-EF2B-CCA2-DFFCB707ADD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98</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557D8519-C71C-AF1F-2559-2285C45BEB9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AB98C7B-8D47-A723-169C-4930EDE01AE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ZW"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EDD59D45-06CD-083A-741F-30E4F5B9BF4C}"/>
              </a:ext>
            </a:extLst>
          </p:cNvPr>
          <p:cNvSpPr txBox="1"/>
          <p:nvPr/>
        </p:nvSpPr>
        <p:spPr>
          <a:xfrm>
            <a:off x="4258490" y="739963"/>
            <a:ext cx="7191561" cy="5179880"/>
          </a:xfrm>
          <a:prstGeom prst="rect">
            <a:avLst/>
          </a:prstGeom>
          <a:noFill/>
        </p:spPr>
        <p:txBody>
          <a:bodyPr wrap="square">
            <a:spAutoFit/>
          </a:bodyPr>
          <a:lstStyle/>
          <a:p>
            <a:pPr marL="0" marR="0" algn="ctr" rtl="1">
              <a:lnSpc>
                <a:spcPct val="115000"/>
              </a:lnSpc>
              <a:spcBef>
                <a:spcPts val="0"/>
              </a:spcBef>
              <a:spcAft>
                <a:spcPts val="1000"/>
              </a:spcAft>
            </a:pPr>
            <a:r>
              <a:rPr lang="ar-SA" sz="2800" b="1" dirty="0">
                <a:solidFill>
                  <a:srgbClr val="31859C"/>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الأولويات والمسؤوليات والموارد والجدول الزمني</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أولويات التحسين</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قد تكشف مرحلة تحليل العملية عن عدد كبير من فرص التحسين. لكن ليس من الضروري تنفيذها جميعًا في الوقت نفسه</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ولهذا يجب ترتيب المبادرات حسب مجموعة من المعايير، مثل حجم الأثر وسهولة التنفيذ والتكلفة والمخاطر والارتباط بالأهداف الاستراتيجية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المسؤوليات</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وضوح المسؤوليات من أهم عوامل نجاح مشروع التحسين</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فعندما يكون الجميع مسؤولًا عن المشروع، قد ينتهي الأمر إلى ألا يكون هناك شخص مسؤول فعليًا عن إنجاز المهمة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4" name="Picture 3">
            <a:extLst>
              <a:ext uri="{FF2B5EF4-FFF2-40B4-BE49-F238E27FC236}">
                <a16:creationId xmlns:a16="http://schemas.microsoft.com/office/drawing/2014/main" id="{EC1F6FCD-A659-49B3-974A-65FBAB47A4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74701" y="2506965"/>
            <a:ext cx="2836243" cy="2127181"/>
          </a:xfrm>
          <a:prstGeom prst="rect">
            <a:avLst/>
          </a:prstGeom>
          <a:ln>
            <a:noFill/>
          </a:ln>
          <a:effectLst>
            <a:softEdge rad="112500"/>
          </a:effectLst>
        </p:spPr>
      </p:pic>
    </p:spTree>
    <p:extLst>
      <p:ext uri="{BB962C8B-B14F-4D97-AF65-F5344CB8AC3E}">
        <p14:creationId xmlns:p14="http://schemas.microsoft.com/office/powerpoint/2010/main" val="33028653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C4DC40D-1A84-9E77-9579-2CB83A7E168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06680" y="3500846"/>
            <a:ext cx="2728851" cy="2189812"/>
          </a:xfrm>
          <a:prstGeom prst="rect">
            <a:avLst/>
          </a:prstGeom>
        </p:spPr>
      </p:pic>
      <p:sp>
        <p:nvSpPr>
          <p:cNvPr id="3" name="TextBox 2">
            <a:extLst>
              <a:ext uri="{FF2B5EF4-FFF2-40B4-BE49-F238E27FC236}">
                <a16:creationId xmlns:a16="http://schemas.microsoft.com/office/drawing/2014/main" id="{D0AA539B-020E-0B5F-BB30-BFDBB2D13D0B}"/>
              </a:ext>
            </a:extLst>
          </p:cNvPr>
          <p:cNvSpPr txBox="1"/>
          <p:nvPr/>
        </p:nvSpPr>
        <p:spPr>
          <a:xfrm>
            <a:off x="3540034" y="1425035"/>
            <a:ext cx="8064943" cy="4680897"/>
          </a:xfrm>
          <a:prstGeom prst="rect">
            <a:avLst/>
          </a:prstGeom>
          <a:noFill/>
        </p:spPr>
        <p:txBody>
          <a:bodyPr wrap="square">
            <a:spAutoFit/>
          </a:bodyPr>
          <a:lstStyle/>
          <a:p>
            <a:pPr marL="0" marR="0" algn="just" rtl="1">
              <a:lnSpc>
                <a:spcPct val="115000"/>
              </a:lnSpc>
              <a:spcBef>
                <a:spcPts val="0"/>
              </a:spcBef>
              <a:spcAft>
                <a:spcPts val="1000"/>
              </a:spcAft>
            </a:pPr>
            <a:r>
              <a:rPr kumimoji="0" lang="en-US" sz="2400" b="1" i="0" u="none" strike="noStrike" kern="120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تحديد الموارد</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تشمل موارد المشروع الأشخاص والوقت والميزانية والتقنية والبيانات والخبرات المطلوبة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وقد تحتاج بعض المشاريع إلى تطوير نظام أو شراء أداة تقنية، بينما تحتاج مشاريع أخرى إلى إعادة توزيع العمل فقط</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الجدول الزمني</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يحدد الجدول الزمني مراحل المشروع والمهام الرئيسية وتواريخ البداية والنهاية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C00000"/>
                </a:solidFill>
                <a:effectLst/>
                <a:latin typeface="Times New Roman" panose="02020603050405020304" pitchFamily="18" charset="0"/>
                <a:ea typeface="Times New Roman" panose="02020603050405020304" pitchFamily="18" charset="0"/>
                <a:cs typeface="Sakkal Majalla" panose="02000000000000000000" pitchFamily="2" charset="-78"/>
              </a:rPr>
              <a:t>المعالم الرئيسية</a:t>
            </a:r>
            <a:r>
              <a:rPr lang="en-US" sz="2400" b="1" dirty="0">
                <a:solidFill>
                  <a:srgbClr val="C00000"/>
                </a:solidFill>
                <a:effectLst/>
                <a:latin typeface="Sakkal Majalla" panose="02000000000000000000" pitchFamily="2" charset="-78"/>
                <a:ea typeface="Times New Roman" panose="02020603050405020304" pitchFamily="18" charset="0"/>
                <a:cs typeface="Sakkal Majalla" panose="02000000000000000000" pitchFamily="2" charset="-78"/>
              </a:rPr>
              <a:t> Milestones</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1000"/>
              </a:spcAft>
            </a:pPr>
            <a:r>
              <a:rPr lang="ar-SA" sz="2400" b="1" dirty="0">
                <a:solidFill>
                  <a:srgbClr val="000000"/>
                </a:solidFill>
                <a:effectLst/>
                <a:latin typeface="Times New Roman" panose="02020603050405020304" pitchFamily="18" charset="0"/>
                <a:ea typeface="Times New Roman" panose="02020603050405020304" pitchFamily="18" charset="0"/>
                <a:cs typeface="Sakkal Majalla" panose="02000000000000000000" pitchFamily="2" charset="-78"/>
              </a:rPr>
              <a:t>المعلم الرئيسي هو نقطة مهمة في المشروع تشير إلى إنجاز مرحلة أو نتيجة رئيسية</a:t>
            </a:r>
            <a:r>
              <a:rPr lang="en-US" sz="2400" b="1" dirty="0">
                <a:solidFill>
                  <a:srgbClr val="000000"/>
                </a:solidFill>
                <a:effectLst/>
                <a:latin typeface="Sakkal Majalla" panose="02000000000000000000" pitchFamily="2" charset="-78"/>
                <a:ea typeface="Times New Roman" panose="02020603050405020304" pitchFamily="18" charset="0"/>
                <a:cs typeface="Sakkal Majalla" panose="02000000000000000000" pitchFamily="2" charset="-78"/>
              </a:rPr>
              <a:t>.</a:t>
            </a:r>
            <a:endParaRPr lang="en-US"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15000"/>
              </a:lnSpc>
              <a:spcBef>
                <a:spcPts val="0"/>
              </a:spcBef>
              <a:spcAft>
                <a:spcPts val="100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3117444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8429</TotalTime>
  <Words>10446</Words>
  <Application>Microsoft Office PowerPoint</Application>
  <PresentationFormat>شاشة عريضة</PresentationFormat>
  <Paragraphs>1193</Paragraphs>
  <Slides>115</Slides>
  <Notes>62</Notes>
  <HiddenSlides>0</HiddenSlides>
  <MMClips>0</MMClips>
  <ScaleCrop>false</ScaleCrop>
  <HeadingPairs>
    <vt:vector size="6" baseType="variant">
      <vt:variant>
        <vt:lpstr>الخطوط المستخدمة</vt:lpstr>
      </vt:variant>
      <vt:variant>
        <vt:i4>16</vt:i4>
      </vt:variant>
      <vt:variant>
        <vt:lpstr>نسق</vt:lpstr>
      </vt:variant>
      <vt:variant>
        <vt:i4>7</vt:i4>
      </vt:variant>
      <vt:variant>
        <vt:lpstr>عناوين الشرائح</vt:lpstr>
      </vt:variant>
      <vt:variant>
        <vt:i4>115</vt:i4>
      </vt:variant>
    </vt:vector>
  </HeadingPairs>
  <TitlesOfParts>
    <vt:vector size="138" baseType="lpstr">
      <vt:lpstr>Adobe Arabic</vt:lpstr>
      <vt:lpstr>Andalus</vt:lpstr>
      <vt:lpstr>Arial</vt:lpstr>
      <vt:lpstr>Calibri</vt:lpstr>
      <vt:lpstr>Calibri Light</vt:lpstr>
      <vt:lpstr>Courier New</vt:lpstr>
      <vt:lpstr>DIN Next LT Arabic</vt:lpstr>
      <vt:lpstr>Expo Arabic Light</vt:lpstr>
      <vt:lpstr>GE Dinar Two</vt:lpstr>
      <vt:lpstr>GE Dinar Two Medium</vt:lpstr>
      <vt:lpstr>Montserrat</vt:lpstr>
      <vt:lpstr>Roboto</vt:lpstr>
      <vt:lpstr>Sakkal Majalla</vt:lpstr>
      <vt:lpstr>Symbol</vt:lpstr>
      <vt:lpstr>Times New Roman</vt:lpstr>
      <vt:lpstr>Wingdings</vt:lpstr>
      <vt:lpstr>Contents Slide Master</vt:lpstr>
      <vt:lpstr>3_نيـون - من ادركها بوربوينت</vt:lpstr>
      <vt:lpstr>نيـون - من ادركها بوربوينت</vt:lpstr>
      <vt:lpstr>4_نيـون - من ادركها بوربوينت</vt:lpstr>
      <vt:lpstr>1_Office Theme</vt:lpstr>
      <vt:lpstr>5_Office Theme</vt:lpstr>
      <vt:lpstr>7_Office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hima</dc:creator>
  <cp:lastModifiedBy>Dawlia Training</cp:lastModifiedBy>
  <cp:revision>1428</cp:revision>
  <cp:lastPrinted>2023-07-16T13:31:37Z</cp:lastPrinted>
  <dcterms:created xsi:type="dcterms:W3CDTF">2020-01-20T05:08:25Z</dcterms:created>
  <dcterms:modified xsi:type="dcterms:W3CDTF">2026-09-06T07:46:17Z</dcterms:modified>
</cp:coreProperties>
</file>